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2"/>
  </p:sldMasterIdLst>
  <p:notesMasterIdLst>
    <p:notesMasterId r:id="rId38"/>
  </p:notesMasterIdLst>
  <p:handoutMasterIdLst>
    <p:handoutMasterId r:id="rId39"/>
  </p:handoutMasterIdLst>
  <p:sldIdLst>
    <p:sldId id="394" r:id="rId3"/>
    <p:sldId id="560" r:id="rId4"/>
    <p:sldId id="559" r:id="rId5"/>
    <p:sldId id="552" r:id="rId6"/>
    <p:sldId id="561" r:id="rId7"/>
    <p:sldId id="562" r:id="rId8"/>
    <p:sldId id="564" r:id="rId9"/>
    <p:sldId id="565" r:id="rId10"/>
    <p:sldId id="566" r:id="rId11"/>
    <p:sldId id="563" r:id="rId12"/>
    <p:sldId id="571" r:id="rId13"/>
    <p:sldId id="553" r:id="rId14"/>
    <p:sldId id="572" r:id="rId15"/>
    <p:sldId id="554" r:id="rId16"/>
    <p:sldId id="558" r:id="rId17"/>
    <p:sldId id="556" r:id="rId18"/>
    <p:sldId id="543" r:id="rId19"/>
    <p:sldId id="574" r:id="rId20"/>
    <p:sldId id="579" r:id="rId21"/>
    <p:sldId id="544" r:id="rId22"/>
    <p:sldId id="545" r:id="rId23"/>
    <p:sldId id="546" r:id="rId24"/>
    <p:sldId id="547" r:id="rId25"/>
    <p:sldId id="548" r:id="rId26"/>
    <p:sldId id="549" r:id="rId27"/>
    <p:sldId id="550" r:id="rId28"/>
    <p:sldId id="551" r:id="rId29"/>
    <p:sldId id="575" r:id="rId30"/>
    <p:sldId id="576" r:id="rId31"/>
    <p:sldId id="577" r:id="rId32"/>
    <p:sldId id="578" r:id="rId33"/>
    <p:sldId id="567" r:id="rId34"/>
    <p:sldId id="568" r:id="rId35"/>
    <p:sldId id="569" r:id="rId36"/>
    <p:sldId id="570" r:id="rId3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69BFB0-2A68-4789-A0A8-AA910657877A}">
          <p14:sldIdLst>
            <p14:sldId id="394"/>
            <p14:sldId id="560"/>
            <p14:sldId id="559"/>
            <p14:sldId id="552"/>
            <p14:sldId id="561"/>
            <p14:sldId id="562"/>
            <p14:sldId id="564"/>
            <p14:sldId id="565"/>
            <p14:sldId id="566"/>
            <p14:sldId id="563"/>
            <p14:sldId id="571"/>
            <p14:sldId id="553"/>
            <p14:sldId id="572"/>
            <p14:sldId id="554"/>
            <p14:sldId id="558"/>
            <p14:sldId id="556"/>
            <p14:sldId id="543"/>
            <p14:sldId id="574"/>
            <p14:sldId id="579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75"/>
            <p14:sldId id="576"/>
            <p14:sldId id="577"/>
            <p14:sldId id="578"/>
          </p14:sldIdLst>
        </p14:section>
        <p14:section name="Conclusion" id="{CAD93B16-9430-4CD6-BD17-69844E1E5D8E}">
          <p14:sldIdLst>
            <p14:sldId id="567"/>
            <p14:sldId id="568"/>
            <p14:sldId id="569"/>
            <p14:sldId id="5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E60"/>
    <a:srgbClr val="AA72D4"/>
    <a:srgbClr val="E85C0E"/>
    <a:srgbClr val="6B854E"/>
    <a:srgbClr val="FBEEDC"/>
    <a:srgbClr val="F8DC9E"/>
    <a:srgbClr val="FBEEC9"/>
    <a:srgbClr val="603A14"/>
    <a:srgbClr val="BAB398"/>
    <a:srgbClr val="ADA4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 autoAdjust="0"/>
    <p:restoredTop sz="86439" autoAdjust="0"/>
  </p:normalViewPr>
  <p:slideViewPr>
    <p:cSldViewPr>
      <p:cViewPr varScale="1">
        <p:scale>
          <a:sx n="64" d="100"/>
          <a:sy n="64" d="100"/>
        </p:scale>
        <p:origin x="252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11/6/2017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120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EB06EDD-DA58-4CEC-8FAE-477FD9274FA7}" type="slidenum">
              <a:rPr lang="en-US"/>
              <a:pPr/>
              <a:t>17</a:t>
            </a:fld>
            <a:r>
              <a:rPr lang="en-US" dirty="0"/>
              <a:t>##</a:t>
            </a:r>
          </a:p>
        </p:txBody>
      </p:sp>
      <p:sp>
        <p:nvSpPr>
          <p:cNvPr id="502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2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06902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201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2008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EB06EDD-DA58-4CEC-8FAE-477FD9274FA7}" type="slidenum">
              <a:rPr lang="en-US"/>
              <a:pPr/>
              <a:t>26</a:t>
            </a:fld>
            <a:r>
              <a:rPr lang="en-US" dirty="0"/>
              <a:t>##</a:t>
            </a:r>
          </a:p>
        </p:txBody>
      </p:sp>
      <p:sp>
        <p:nvSpPr>
          <p:cNvPr id="502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2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46984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26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894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829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727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22852485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5214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1D88274-EADB-4D91-A3FA-46509D5A9E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041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ource Code Exa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Sample source code:</a:t>
            </a:r>
            <a:endParaRPr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013" y="1892119"/>
            <a:ext cx="10940800" cy="168928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4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77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7B67B973-D8DE-44C8-B5FD-89C5B3AF5A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0224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812" y="4953000"/>
            <a:ext cx="10363200" cy="820600"/>
          </a:xfrm>
        </p:spPr>
        <p:txBody>
          <a:bodyPr wrap="square"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2812" y="5754968"/>
            <a:ext cx="10363200" cy="719034"/>
          </a:xfrm>
        </p:spPr>
        <p:txBody>
          <a:bodyPr wrap="square"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7AA3D92-3261-477D-B938-027C7E7C28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67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84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47AA3D92-3261-477D-B938-027C7E7C28C4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854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499F432C-DAEA-400E-A53E-57A9FB8885F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117" y="319859"/>
            <a:ext cx="2212117" cy="5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912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7663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61" r:id="rId6"/>
    <p:sldLayoutId id="2147483662" r:id="rId7"/>
    <p:sldLayoutId id="2147483679" r:id="rId8"/>
    <p:sldLayoutId id="2147483686" r:id="rId9"/>
    <p:sldLayoutId id="2147483687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43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asp-net-mvc" TargetMode="External"/><Relationship Id="rId7" Type="http://schemas.openxmlformats.org/officeDocument/2006/relationships/image" Target="../media/image40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45.png"/><Relationship Id="rId2" Type="http://schemas.openxmlformats.org/officeDocument/2006/relationships/notesSlide" Target="../notesSlides/notesSlide7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42.png"/><Relationship Id="rId5" Type="http://schemas.openxmlformats.org/officeDocument/2006/relationships/image" Target="../media/image39.png"/><Relationship Id="rId15" Type="http://schemas.openxmlformats.org/officeDocument/2006/relationships/image" Target="../media/image44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46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41.png"/><Relationship Id="rId14" Type="http://schemas.openxmlformats.org/officeDocument/2006/relationships/hyperlink" Target="http://www.telenor.bg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47.png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50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9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011471" y="554127"/>
            <a:ext cx="8798264" cy="1171552"/>
          </a:xfrm>
        </p:spPr>
        <p:txBody>
          <a:bodyPr>
            <a:normAutofit/>
          </a:bodyPr>
          <a:lstStyle/>
          <a:p>
            <a:r>
              <a:rPr lang="en-US" dirty="0" smtClean="0"/>
              <a:t>ASP.NET Core</a:t>
            </a:r>
            <a:r>
              <a:rPr lang="bg-BG" dirty="0" smtClean="0"/>
              <a:t> </a:t>
            </a:r>
            <a:r>
              <a:rPr lang="en-US" dirty="0"/>
              <a:t>Razor </a:t>
            </a:r>
            <a:r>
              <a:rPr lang="en-US" dirty="0" smtClean="0"/>
              <a:t>Engine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6" name="Picture 15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7765" y="3637462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xmlns:lc="http://schemas.openxmlformats.org/drawingml/2006/lockedCanvas" id="{C0D3D29C-BAF5-4006-8125-0CCBDDF50E6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2" y="2914628"/>
            <a:ext cx="2212117" cy="551743"/>
          </a:xfrm>
          <a:prstGeom prst="rect">
            <a:avLst/>
          </a:prstGeom>
        </p:spPr>
      </p:pic>
      <p:sp>
        <p:nvSpPr>
          <p:cNvPr id="18" name="TextBox 14"/>
          <p:cNvSpPr txBox="1"/>
          <p:nvPr/>
        </p:nvSpPr>
        <p:spPr>
          <a:xfrm rot="1037603">
            <a:off x="5008665" y="3526032"/>
            <a:ext cx="1817612" cy="7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C# MVC </a:t>
            </a:r>
          </a:p>
          <a:p>
            <a:pPr algn="ctr">
              <a:lnSpc>
                <a:spcPct val="85000"/>
              </a:lnSpc>
            </a:pP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Frameworks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="" xmlns:a16="http://schemas.microsoft.com/office/drawing/2014/main" xmlns:lc="http://schemas.openxmlformats.org/drawingml/2006/lockedCanvas" id="{59EDAB68-3787-4615-BBA2-C1A8F5FC8D5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03612" y="3910834"/>
            <a:ext cx="2253081" cy="2438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xmlns:lc="http://schemas.openxmlformats.org/drawingml/2006/lockedCanvas" id="{13A194DD-FFF7-4245-877E-1F6FE498BF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650" y="4380187"/>
            <a:ext cx="5029200" cy="1833563"/>
          </a:xfrm>
          <a:prstGeom prst="rect">
            <a:avLst/>
          </a:prstGeom>
        </p:spPr>
      </p:pic>
      <p:sp>
        <p:nvSpPr>
          <p:cNvPr id="23" name="Subtitle 5"/>
          <p:cNvSpPr>
            <a:spLocks noGrp="1"/>
          </p:cNvSpPr>
          <p:nvPr/>
        </p:nvSpPr>
        <p:spPr>
          <a:xfrm>
            <a:off x="5136033" y="1518590"/>
            <a:ext cx="6673702" cy="122822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r" defTabSz="121898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sz="4000" b="0" kern="1200" cap="none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09493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None/>
              <a:defRPr sz="32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8987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None/>
              <a:defRPr sz="30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480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None/>
              <a:defRPr sz="28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972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None/>
              <a:defRPr sz="26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466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0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453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947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Advanced Syntax, Controls/Helpers,</a:t>
            </a:r>
          </a:p>
          <a:p>
            <a:r>
              <a:rPr lang="en-US" sz="2400" dirty="0" smtClean="0"/>
              <a:t>ModelBinding &amp; Data Validation,</a:t>
            </a:r>
          </a:p>
          <a:p>
            <a:r>
              <a:rPr lang="en-US" sz="2400" dirty="0" smtClean="0"/>
              <a:t> View Components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/>
              <a:t>Razor allows access to </a:t>
            </a:r>
            <a:r>
              <a:rPr lang="en-US" dirty="0" smtClean="0">
                <a:solidFill>
                  <a:schemeClr val="accent1"/>
                </a:solidFill>
              </a:rPr>
              <a:t>HttpContext</a:t>
            </a:r>
            <a:r>
              <a:rPr lang="en-US" dirty="0" smtClean="0"/>
              <a:t> in </a:t>
            </a:r>
            <a:r>
              <a:rPr lang="en-US" dirty="0" smtClean="0">
                <a:solidFill>
                  <a:schemeClr val="accent1"/>
                </a:solidFill>
              </a:rPr>
              <a:t>View</a:t>
            </a:r>
            <a:endParaRPr lang="bg-BG" dirty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HttpContext</a:t>
            </a:r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6" name="Picture 2" descr="Резултат с изображение за http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715" y="2804829"/>
            <a:ext cx="2611099" cy="261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Placeholder 2"/>
          <p:cNvSpPr txBox="1">
            <a:spLocks/>
          </p:cNvSpPr>
          <p:nvPr/>
        </p:nvSpPr>
        <p:spPr>
          <a:xfrm>
            <a:off x="455611" y="1981200"/>
            <a:ext cx="7936285" cy="4249982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marL="0" indent="0" algn="l" defTabSz="1218987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400" b="1" kern="120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</a:t>
            </a:r>
            <a:r>
              <a:rPr lang="en-US" dirty="0" smtClean="0"/>
              <a:t>if (</a:t>
            </a:r>
            <a:r>
              <a:rPr lang="en-US" dirty="0" smtClean="0">
                <a:solidFill>
                  <a:schemeClr val="accent1"/>
                </a:solidFill>
              </a:rPr>
              <a:t>Context.User.Identity.IsAuthenticated</a:t>
            </a:r>
            <a:r>
              <a:rPr lang="en-US" dirty="0"/>
              <a:t>)</a:t>
            </a:r>
          </a:p>
          <a:p>
            <a:r>
              <a:rPr lang="bg-BG" dirty="0"/>
              <a:t>{</a:t>
            </a:r>
          </a:p>
          <a:p>
            <a:r>
              <a:rPr lang="en-US" dirty="0" smtClean="0"/>
              <a:t>  &lt;h1&gt;Hello @</a:t>
            </a:r>
            <a:r>
              <a:rPr lang="en-US" dirty="0" smtClean="0">
                <a:solidFill>
                  <a:schemeClr val="accent1"/>
                </a:solidFill>
              </a:rPr>
              <a:t>Context.User.Identity.Name</a:t>
            </a:r>
            <a:r>
              <a:rPr lang="en-US" dirty="0"/>
              <a:t>!&lt;/h1&gt;</a:t>
            </a:r>
          </a:p>
          <a:p>
            <a:r>
              <a:rPr lang="bg-BG" dirty="0"/>
              <a:t>}</a:t>
            </a:r>
          </a:p>
          <a:p>
            <a:r>
              <a:rPr lang="en-US" dirty="0"/>
              <a:t>else</a:t>
            </a:r>
          </a:p>
          <a:p>
            <a:r>
              <a:rPr lang="bg-BG" dirty="0"/>
              <a:t>{</a:t>
            </a:r>
          </a:p>
          <a:p>
            <a:r>
              <a:rPr lang="en-US" dirty="0"/>
              <a:t>    &lt;h1&gt;Hello Guest!&lt;/h1&gt;</a:t>
            </a:r>
          </a:p>
          <a:p>
            <a:r>
              <a:rPr lang="bg-BG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63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2" y="5257800"/>
            <a:ext cx="10363200" cy="820600"/>
          </a:xfrm>
        </p:spPr>
        <p:txBody>
          <a:bodyPr/>
          <a:lstStyle/>
          <a:p>
            <a:r>
              <a:rPr lang="en-US" dirty="0" smtClean="0"/>
              <a:t>Controls/Helpers</a:t>
            </a:r>
            <a:endParaRPr lang="bg-B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7127" y="1066800"/>
            <a:ext cx="3754571" cy="375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3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Each view </a:t>
            </a:r>
            <a:r>
              <a:rPr lang="en-US" dirty="0"/>
              <a:t>inherits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RazorPage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ViewPage</a:t>
            </a:r>
            <a:r>
              <a:rPr lang="en-US" dirty="0" smtClean="0"/>
              <a:t> has a property named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</a:t>
            </a:r>
            <a:r>
              <a:rPr lang="en-US" dirty="0" smtClean="0"/>
              <a:t> property has methods that return string and can be used to generate HTML</a:t>
            </a:r>
          </a:p>
          <a:p>
            <a:pPr lvl="1"/>
            <a:r>
              <a:rPr lang="en-US" dirty="0"/>
              <a:t>Create inputs</a:t>
            </a:r>
          </a:p>
          <a:p>
            <a:pPr lvl="1"/>
            <a:r>
              <a:rPr lang="en-US" dirty="0"/>
              <a:t>Create links</a:t>
            </a:r>
          </a:p>
          <a:p>
            <a:pPr lvl="1"/>
            <a:r>
              <a:rPr lang="en-US" dirty="0"/>
              <a:t>Create </a:t>
            </a:r>
            <a:r>
              <a:rPr lang="en-US" dirty="0" smtClean="0"/>
              <a:t>forms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Helpers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475023" y="3810000"/>
            <a:ext cx="8305800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marL="0" indent="0" algn="l" defTabSz="1218987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400" b="1" kern="120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@using (</a:t>
            </a:r>
            <a:r>
              <a:rPr lang="en-US" sz="2000" dirty="0">
                <a:solidFill>
                  <a:schemeClr val="accent1"/>
                </a:solidFill>
              </a:rPr>
              <a:t>Html.BeginForm</a:t>
            </a:r>
            <a:r>
              <a:rPr lang="en-US" sz="2000" dirty="0" smtClean="0"/>
              <a:t>("Index", </a:t>
            </a:r>
            <a:r>
              <a:rPr lang="en-US" sz="2000" dirty="0"/>
              <a:t>"Home", </a:t>
            </a:r>
            <a:r>
              <a:rPr lang="en-US" sz="2000" dirty="0">
                <a:solidFill>
                  <a:schemeClr val="accent1"/>
                </a:solidFill>
              </a:rPr>
              <a:t>FormMethod.Post</a:t>
            </a:r>
            <a:r>
              <a:rPr lang="en-US" sz="2000" dirty="0"/>
              <a:t>))</a:t>
            </a:r>
          </a:p>
          <a:p>
            <a:r>
              <a:rPr lang="bg-BG" sz="2000" dirty="0"/>
              <a:t>{</a:t>
            </a:r>
          </a:p>
          <a:p>
            <a:r>
              <a:rPr lang="en-US" sz="2000" dirty="0"/>
              <a:t>    @</a:t>
            </a:r>
            <a:r>
              <a:rPr lang="en-US" sz="2000" dirty="0">
                <a:solidFill>
                  <a:schemeClr val="accent1"/>
                </a:solidFill>
              </a:rPr>
              <a:t>Html.TextBox</a:t>
            </a:r>
            <a:r>
              <a:rPr lang="en-US" sz="2000" dirty="0"/>
              <a:t>("username")</a:t>
            </a:r>
          </a:p>
          <a:p>
            <a:r>
              <a:rPr lang="en-US" sz="2000" dirty="0"/>
              <a:t>    &lt;input type="submit"/&gt;</a:t>
            </a:r>
          </a:p>
          <a:p>
            <a:r>
              <a:rPr lang="bg-BG" sz="2000" dirty="0"/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2508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/>
              <a:t>Allow us to create </a:t>
            </a:r>
            <a:r>
              <a:rPr lang="en-US" dirty="0" smtClean="0">
                <a:solidFill>
                  <a:schemeClr val="accent1"/>
                </a:solidFill>
              </a:rPr>
              <a:t>HTML</a:t>
            </a:r>
            <a:r>
              <a:rPr lang="en-US" dirty="0" smtClean="0"/>
              <a:t> elements with </a:t>
            </a:r>
            <a:r>
              <a:rPr lang="en-US" dirty="0" smtClean="0">
                <a:solidFill>
                  <a:schemeClr val="accent1"/>
                </a:solidFill>
              </a:rPr>
              <a:t>code</a:t>
            </a:r>
            <a:endParaRPr lang="bg-BG" dirty="0">
              <a:solidFill>
                <a:schemeClr val="accent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84212" y="2042269"/>
            <a:ext cx="5575319" cy="587441"/>
          </a:xfrm>
        </p:spPr>
        <p:txBody>
          <a:bodyPr/>
          <a:lstStyle/>
          <a:p>
            <a:r>
              <a:rPr lang="en-US" b="0" dirty="0">
                <a:effectLst/>
              </a:rPr>
              <a:t>&lt;label asp-for="Email"&gt;&lt;/label&gt;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Tag Helpers</a:t>
            </a:r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471871" y="2819400"/>
            <a:ext cx="0" cy="53340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>
          <a:xfrm>
            <a:off x="684212" y="3542490"/>
            <a:ext cx="5729308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marL="0" indent="0" algn="l" defTabSz="1218987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400" b="1" kern="120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effectLst/>
              </a:rPr>
              <a:t>&lt;label for="Email"&gt;Email&lt;/label&gt;</a:t>
            </a:r>
            <a:endParaRPr lang="en-US" dirty="0"/>
          </a:p>
        </p:txBody>
      </p:sp>
      <p:pic>
        <p:nvPicPr>
          <p:cNvPr id="2050" name="Picture 2" descr="Резултат с изображение за html tag helpe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4728815"/>
            <a:ext cx="7661695" cy="1792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102" y="2610363"/>
            <a:ext cx="2651869" cy="265186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 rot="18829663">
            <a:off x="9437158" y="3738714"/>
            <a:ext cx="1292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4"/>
                </a:solidFill>
              </a:rPr>
              <a:t>Helpers</a:t>
            </a:r>
            <a:endParaRPr lang="bg-BG" sz="28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79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3805001"/>
              </p:ext>
            </p:extLst>
          </p:nvPr>
        </p:nvGraphicFramePr>
        <p:xfrm>
          <a:off x="74612" y="2057400"/>
          <a:ext cx="11804650" cy="356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2325">
                  <a:extLst>
                    <a:ext uri="{9D8B030D-6E8A-4147-A177-3AD203B41FA5}">
                      <a16:colId xmlns:a16="http://schemas.microsoft.com/office/drawing/2014/main" xmlns="" val="2432350057"/>
                    </a:ext>
                  </a:extLst>
                </a:gridCol>
                <a:gridCol w="5902325">
                  <a:extLst>
                    <a:ext uri="{9D8B030D-6E8A-4147-A177-3AD203B41FA5}">
                      <a16:colId xmlns:a16="http://schemas.microsoft.com/office/drawing/2014/main" xmlns="" val="1114044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HTML Helper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31632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@HTML</a:t>
                      </a:r>
                      <a:r>
                        <a:rPr lang="en-US" baseline="0" dirty="0" smtClean="0"/>
                        <a:t>.ActionLink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Returns and anchor</a:t>
                      </a:r>
                      <a:r>
                        <a:rPr lang="en-US" baseline="0" dirty="0" smtClean="0"/>
                        <a:t> link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0370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@using (Html.BeginForm) {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form content }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Creates</a:t>
                      </a:r>
                      <a:r>
                        <a:rPr lang="en-US" baseline="0" dirty="0" smtClean="0"/>
                        <a:t> and html form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39051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@HTML.CheckBox</a:t>
                      </a:r>
                      <a:r>
                        <a:rPr lang="en-US" baseline="0" dirty="0" smtClean="0"/>
                        <a:t>For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Creates</a:t>
                      </a:r>
                      <a:r>
                        <a:rPr lang="en-US" baseline="0" dirty="0" smtClean="0"/>
                        <a:t> a checkbox for a given property of the model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2353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@HTML</a:t>
                      </a:r>
                      <a:r>
                        <a:rPr lang="en-US" baseline="0" dirty="0" smtClean="0"/>
                        <a:t>.Display\For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Displays</a:t>
                      </a:r>
                      <a:r>
                        <a:rPr lang="en-US" baseline="0" dirty="0" smtClean="0"/>
                        <a:t> the name of a given property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14113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@HTML.Editor\For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Creates</a:t>
                      </a:r>
                      <a:r>
                        <a:rPr lang="en-US" baseline="0" dirty="0" smtClean="0"/>
                        <a:t> and editor\for a given property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34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@HTML</a:t>
                      </a:r>
                      <a:r>
                        <a:rPr lang="en-US" baseline="0" dirty="0" smtClean="0"/>
                        <a:t>.Label\For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Creates</a:t>
                      </a:r>
                      <a:r>
                        <a:rPr lang="en-US" baseline="0" dirty="0" smtClean="0"/>
                        <a:t> a label\for the given property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19579835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HTML Helpers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13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HTML Form Helpers 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3829623"/>
              </p:ext>
            </p:extLst>
          </p:nvPr>
        </p:nvGraphicFramePr>
        <p:xfrm>
          <a:off x="3122612" y="1752600"/>
          <a:ext cx="5368925" cy="41401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68925">
                  <a:extLst>
                    <a:ext uri="{9D8B030D-6E8A-4147-A177-3AD203B41FA5}">
                      <a16:colId xmlns:a16="http://schemas.microsoft.com/office/drawing/2014/main" xmlns="" val="2432350057"/>
                    </a:ext>
                  </a:extLst>
                </a:gridCol>
              </a:tblGrid>
              <a:tr h="460022">
                <a:tc>
                  <a:txBody>
                    <a:bodyPr/>
                    <a:lstStyle/>
                    <a:p>
                      <a:r>
                        <a:rPr lang="en-US" dirty="0" smtClean="0"/>
                        <a:t>HTML Helper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31632111"/>
                  </a:ext>
                </a:extLst>
              </a:tr>
              <a:tr h="460022">
                <a:tc>
                  <a:txBody>
                    <a:bodyPr/>
                    <a:lstStyle/>
                    <a:p>
                      <a:pPr marL="0" lvl="0" indent="0" defTabSz="91440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en-US" altLang="en-US" sz="2400" dirty="0" smtClean="0"/>
                        <a:t>@Html.DropDownList\For </a:t>
                      </a:r>
                      <a:endParaRPr lang="en-US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88007167"/>
                  </a:ext>
                </a:extLst>
              </a:tr>
              <a:tr h="460022">
                <a:tc>
                  <a:txBody>
                    <a:bodyPr/>
                    <a:lstStyle/>
                    <a:p>
                      <a:pPr marL="0" lvl="0" indent="0" defTabSz="91440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en-US" dirty="0" smtClean="0"/>
                        <a:t>@</a:t>
                      </a:r>
                      <a:r>
                        <a:rPr lang="en-US" altLang="en-US" sz="2400" dirty="0" smtClean="0"/>
                        <a:t>Html.TextBox\For </a:t>
                      </a:r>
                      <a:endParaRPr lang="en-US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0370318"/>
                  </a:ext>
                </a:extLst>
              </a:tr>
              <a:tr h="460022">
                <a:tc>
                  <a:txBody>
                    <a:bodyPr/>
                    <a:lstStyle/>
                    <a:p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@</a:t>
                      </a:r>
                      <a:r>
                        <a:rPr lang="en-US" altLang="en-US" sz="2400" dirty="0" smtClean="0"/>
                        <a:t>Html.TextArea\For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39051431"/>
                  </a:ext>
                </a:extLst>
              </a:tr>
              <a:tr h="460022">
                <a:tc>
                  <a:txBody>
                    <a:bodyPr/>
                    <a:lstStyle/>
                    <a:p>
                      <a:pPr marL="0" lvl="0" indent="0" defTabSz="91440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en-US" dirty="0" smtClean="0"/>
                        <a:t>@</a:t>
                      </a:r>
                      <a:r>
                        <a:rPr lang="en-US" altLang="en-US" sz="2400" dirty="0" smtClean="0"/>
                        <a:t>Html.Password\For </a:t>
                      </a:r>
                      <a:endParaRPr lang="en-US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2353393"/>
                  </a:ext>
                </a:extLst>
              </a:tr>
              <a:tr h="460022">
                <a:tc>
                  <a:txBody>
                    <a:bodyPr/>
                    <a:lstStyle/>
                    <a:p>
                      <a:r>
                        <a:rPr lang="en-US" dirty="0" smtClean="0"/>
                        <a:t>@</a:t>
                      </a:r>
                      <a:r>
                        <a:rPr lang="en-US" altLang="en-US" sz="2400" dirty="0" smtClean="0"/>
                        <a:t>Html.Hidden\For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14113930"/>
                  </a:ext>
                </a:extLst>
              </a:tr>
              <a:tr h="460022">
                <a:tc>
                  <a:txBody>
                    <a:bodyPr/>
                    <a:lstStyle/>
                    <a:p>
                      <a:r>
                        <a:rPr lang="en-US" altLang="en-US" sz="2400" dirty="0" smtClean="0"/>
                        <a:t>@Html.CheckBox\For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3408406"/>
                  </a:ext>
                </a:extLst>
              </a:tr>
              <a:tr h="460022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@</a:t>
                      </a:r>
                      <a:r>
                        <a:rPr lang="en-US" altLang="en-US" sz="2400" dirty="0" smtClean="0"/>
                        <a:t>Html.RadioButton\For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19579835"/>
                  </a:ext>
                </a:extLst>
              </a:tr>
              <a:tr h="460022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dirty="0" smtClean="0"/>
                        <a:t>@Html.ListBox\For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80747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18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dirty="0"/>
              <a:t>extension methods for the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HtmlHelper</a:t>
            </a:r>
            <a:endParaRPr lang="en-US" dirty="0">
              <a:solidFill>
                <a:srgbClr val="EBFFD2"/>
              </a:solidFill>
            </a:endParaRP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Helpers</a:t>
            </a:r>
            <a:endParaRPr lang="en-US" dirty="0"/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672312" y="1984203"/>
            <a:ext cx="11060899" cy="2680322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marL="0" indent="0" algn="l" defTabSz="1218987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400" b="1" kern="120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public static class </a:t>
            </a:r>
            <a:r>
              <a:rPr lang="en-US" dirty="0">
                <a:solidFill>
                  <a:schemeClr val="accent1"/>
                </a:solidFill>
              </a:rPr>
              <a:t>HtmlHelperExtensions</a:t>
            </a:r>
          </a:p>
          <a:p>
            <a:r>
              <a:rPr lang="bg-BG" dirty="0" smtClean="0"/>
              <a:t>{</a:t>
            </a:r>
            <a:endParaRPr lang="bg-BG" dirty="0"/>
          </a:p>
          <a:p>
            <a:r>
              <a:rPr lang="en-US" dirty="0"/>
              <a:t> </a:t>
            </a:r>
            <a:r>
              <a:rPr lang="en-US" dirty="0" smtClean="0"/>
              <a:t> public </a:t>
            </a:r>
            <a:r>
              <a:rPr lang="en-US" dirty="0"/>
              <a:t>static </a:t>
            </a:r>
            <a:r>
              <a:rPr lang="en-US" dirty="0">
                <a:solidFill>
                  <a:schemeClr val="accent1"/>
                </a:solidFill>
              </a:rPr>
              <a:t>IHtmlContent</a:t>
            </a:r>
            <a:r>
              <a:rPr lang="en-US" dirty="0"/>
              <a:t> HelloWorld(this </a:t>
            </a:r>
            <a:r>
              <a:rPr lang="en-US" dirty="0">
                <a:solidFill>
                  <a:schemeClr val="accent1"/>
                </a:solidFill>
              </a:rPr>
              <a:t>IHtmlHelper</a:t>
            </a:r>
            <a:r>
              <a:rPr lang="en-US" dirty="0"/>
              <a:t> helper)</a:t>
            </a:r>
          </a:p>
          <a:p>
            <a:r>
              <a:rPr lang="en-US" dirty="0"/>
              <a:t>    </a:t>
            </a:r>
            <a:r>
              <a:rPr lang="en-US" dirty="0" smtClean="0"/>
              <a:t>   </a:t>
            </a:r>
            <a:r>
              <a:rPr lang="en-US" dirty="0"/>
              <a:t>=&gt; new </a:t>
            </a:r>
            <a:r>
              <a:rPr lang="en-US" dirty="0">
                <a:solidFill>
                  <a:schemeClr val="accent1"/>
                </a:solidFill>
              </a:rPr>
              <a:t>HtmlString</a:t>
            </a:r>
            <a:r>
              <a:rPr lang="en-US" dirty="0"/>
              <a:t>("&lt;h1&gt; Hello, World &lt;/h1&gt;");</a:t>
            </a:r>
          </a:p>
          <a:p>
            <a:r>
              <a:rPr lang="bg-BG" dirty="0" smtClean="0"/>
              <a:t>}</a:t>
            </a:r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672312" y="5281056"/>
            <a:ext cx="5269699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marL="0" indent="0" algn="l" defTabSz="1218987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400" b="1" kern="120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&lt;div&gt;@</a:t>
            </a:r>
            <a:r>
              <a:rPr lang="en-US" dirty="0">
                <a:solidFill>
                  <a:schemeClr val="accent1"/>
                </a:solidFill>
              </a:rPr>
              <a:t>Html.HelloWorld</a:t>
            </a:r>
            <a:r>
              <a:rPr lang="en-US" dirty="0"/>
              <a:t>()&lt;/div&gt;</a:t>
            </a:r>
          </a:p>
        </p:txBody>
      </p:sp>
      <p:pic>
        <p:nvPicPr>
          <p:cNvPr id="12" name="Picture 11" descr="Резултат с изображение за module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1755" y="4837994"/>
            <a:ext cx="2193735" cy="1785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37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 build="p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Rectangle 2"/>
          <p:cNvSpPr>
            <a:spLocks noGrp="1" noChangeArrowheads="1"/>
          </p:cNvSpPr>
          <p:nvPr>
            <p:ph type="title"/>
          </p:nvPr>
        </p:nvSpPr>
        <p:spPr>
          <a:xfrm>
            <a:off x="1326144" y="5181600"/>
            <a:ext cx="9536536" cy="990600"/>
          </a:xfrm>
        </p:spPr>
        <p:txBody>
          <a:bodyPr/>
          <a:lstStyle/>
          <a:p>
            <a:pPr indent="-838200">
              <a:lnSpc>
                <a:spcPct val="110000"/>
              </a:lnSpc>
            </a:pPr>
            <a:r>
              <a:rPr lang="en-US" dirty="0" smtClean="0"/>
              <a:t>Model Binding &amp; Data Validation</a:t>
            </a:r>
            <a:endParaRPr lang="bg-BG" dirty="0"/>
          </a:p>
        </p:txBody>
      </p:sp>
      <p:grpSp>
        <p:nvGrpSpPr>
          <p:cNvPr id="2" name="Group 1"/>
          <p:cNvGrpSpPr/>
          <p:nvPr/>
        </p:nvGrpSpPr>
        <p:grpSpPr>
          <a:xfrm>
            <a:off x="2428874" y="1905000"/>
            <a:ext cx="7331077" cy="2911477"/>
            <a:chOff x="2284412" y="1828800"/>
            <a:chExt cx="7331077" cy="2911477"/>
          </a:xfrm>
        </p:grpSpPr>
        <p:sp>
          <p:nvSpPr>
            <p:cNvPr id="501763" name="Rectangle 3"/>
            <p:cNvSpPr>
              <a:spLocks noChangeArrowheads="1"/>
            </p:cNvSpPr>
            <p:nvPr/>
          </p:nvSpPr>
          <p:spPr bwMode="auto">
            <a:xfrm>
              <a:off x="2709863" y="3463925"/>
              <a:ext cx="6480175" cy="469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0" tIns="0" rIns="0" bIns="0" anchor="b">
              <a:spAutoFit/>
            </a:bodyPr>
            <a:lstStyle/>
            <a:p>
              <a:pPr algn="ctr">
                <a:lnSpc>
                  <a:spcPct val="110000"/>
                </a:lnSpc>
              </a:pPr>
              <a:endParaRPr lang="bg-BG" sz="2800" dirty="0">
                <a:effectLst>
                  <a:outerShdw blurRad="38100" dist="38100" dir="2700000" algn="tl">
                    <a:srgbClr val="FFFFFF"/>
                  </a:outerShdw>
                </a:effectLst>
              </a:endParaRPr>
            </a:p>
          </p:txBody>
        </p:sp>
        <p:pic>
          <p:nvPicPr>
            <p:cNvPr id="6" name="Picture 5" descr="C:\Documents\Courses\OOP\OOP Images\bb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4412" y="1828800"/>
              <a:ext cx="3588232" cy="28554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Резултат с изображение за test case icon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4012" y="1828800"/>
              <a:ext cx="2911477" cy="2911477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852736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/>
              <a:t>MVC binds </a:t>
            </a:r>
            <a:r>
              <a:rPr lang="en-US" dirty="0" smtClean="0">
                <a:solidFill>
                  <a:schemeClr val="accent1"/>
                </a:solidFill>
              </a:rPr>
              <a:t>Request</a:t>
            </a:r>
            <a:r>
              <a:rPr lang="en-US" dirty="0" smtClean="0"/>
              <a:t> Data to the </a:t>
            </a:r>
            <a:r>
              <a:rPr lang="en-US" dirty="0" smtClean="0">
                <a:solidFill>
                  <a:schemeClr val="accent1"/>
                </a:solidFill>
              </a:rPr>
              <a:t>Action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/>
                </a:solidFill>
              </a:rPr>
              <a:t>Parameters</a:t>
            </a:r>
            <a:r>
              <a:rPr lang="en-US" dirty="0" smtClean="0"/>
              <a:t> by </a:t>
            </a:r>
            <a:r>
              <a:rPr lang="en-US" dirty="0" smtClean="0">
                <a:solidFill>
                  <a:schemeClr val="accent1"/>
                </a:solidFill>
              </a:rPr>
              <a:t>Name</a:t>
            </a:r>
          </a:p>
          <a:p>
            <a:pPr marL="1066693" lvl="1" indent="-457200"/>
            <a:r>
              <a:rPr lang="en-US" dirty="0" smtClean="0"/>
              <a:t>For each </a:t>
            </a:r>
            <a:r>
              <a:rPr lang="en-US" dirty="0">
                <a:solidFill>
                  <a:schemeClr val="accent1"/>
                </a:solidFill>
              </a:rPr>
              <a:t>p</a:t>
            </a:r>
            <a:r>
              <a:rPr lang="en-US" dirty="0" smtClean="0">
                <a:solidFill>
                  <a:schemeClr val="accent1"/>
                </a:solidFill>
              </a:rPr>
              <a:t>arameter</a:t>
            </a:r>
            <a:r>
              <a:rPr lang="en-US" dirty="0" smtClean="0"/>
              <a:t> MVC will search for </a:t>
            </a:r>
            <a:r>
              <a:rPr lang="en-US" dirty="0" smtClean="0">
                <a:solidFill>
                  <a:schemeClr val="accent1"/>
                </a:solidFill>
              </a:rPr>
              <a:t>values in :</a:t>
            </a:r>
          </a:p>
          <a:p>
            <a:pPr marL="1428590" lvl="2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Form</a:t>
            </a:r>
            <a:r>
              <a:rPr lang="en-US" dirty="0" smtClean="0"/>
              <a:t> Values</a:t>
            </a:r>
          </a:p>
          <a:p>
            <a:pPr marL="1428590" lvl="2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Route</a:t>
            </a:r>
            <a:r>
              <a:rPr lang="en-US" dirty="0" smtClean="0"/>
              <a:t> Values</a:t>
            </a:r>
          </a:p>
          <a:p>
            <a:pPr marL="1428590" lvl="2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Query</a:t>
            </a:r>
            <a:r>
              <a:rPr lang="en-US" dirty="0" smtClean="0"/>
              <a:t> Values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dirty="0" smtClean="0"/>
              <a:t>MVC uses </a:t>
            </a:r>
            <a:r>
              <a:rPr lang="en-US" dirty="0">
                <a:solidFill>
                  <a:schemeClr val="accent1"/>
                </a:solidFill>
              </a:rPr>
              <a:t>R</a:t>
            </a:r>
            <a:r>
              <a:rPr lang="en-US" dirty="0" smtClean="0">
                <a:solidFill>
                  <a:schemeClr val="accent1"/>
                </a:solidFill>
              </a:rPr>
              <a:t>eflection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smtClean="0">
                <a:solidFill>
                  <a:schemeClr val="accent1"/>
                </a:solidFill>
              </a:rPr>
              <a:t>Recursion</a:t>
            </a:r>
            <a:r>
              <a:rPr lang="en-US" dirty="0" smtClean="0"/>
              <a:t> </a:t>
            </a:r>
            <a:r>
              <a:rPr lang="en-US" dirty="0"/>
              <a:t>to </a:t>
            </a:r>
            <a:r>
              <a:rPr lang="en-US" dirty="0" smtClean="0"/>
              <a:t>Traverse </a:t>
            </a:r>
            <a:r>
              <a:rPr lang="en-US" dirty="0"/>
              <a:t>the </a:t>
            </a:r>
            <a:r>
              <a:rPr lang="en-US" dirty="0" smtClean="0"/>
              <a:t>Properties </a:t>
            </a:r>
            <a:r>
              <a:rPr lang="en-US" dirty="0"/>
              <a:t>of </a:t>
            </a:r>
            <a:r>
              <a:rPr lang="en-US" dirty="0" smtClean="0">
                <a:solidFill>
                  <a:schemeClr val="accent1"/>
                </a:solidFill>
              </a:rPr>
              <a:t>Complex</a:t>
            </a:r>
            <a:r>
              <a:rPr lang="en-US" dirty="0" smtClean="0"/>
              <a:t> </a:t>
            </a:r>
            <a:r>
              <a:rPr lang="en-US" dirty="0">
                <a:solidFill>
                  <a:schemeClr val="accent1"/>
                </a:solidFill>
              </a:rPr>
              <a:t>T</a:t>
            </a:r>
            <a:r>
              <a:rPr lang="en-US" dirty="0" smtClean="0">
                <a:solidFill>
                  <a:schemeClr val="accent1"/>
                </a:solidFill>
              </a:rPr>
              <a:t>ypes</a:t>
            </a:r>
            <a:r>
              <a:rPr lang="en-US" dirty="0" smtClean="0"/>
              <a:t> </a:t>
            </a:r>
            <a:r>
              <a:rPr lang="en-US" dirty="0"/>
              <a:t>looking for matches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Data from </a:t>
            </a:r>
            <a:r>
              <a:rPr lang="en-US" dirty="0" smtClean="0"/>
              <a:t>Request</a:t>
            </a:r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16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300" dirty="0" smtClean="0"/>
          </a:p>
          <a:p>
            <a:pPr marL="0" indent="0">
              <a:buNone/>
            </a:pPr>
            <a:r>
              <a:rPr lang="en-US" sz="3300" dirty="0" smtClean="0"/>
              <a:t>[</a:t>
            </a:r>
            <a:r>
              <a:rPr lang="en-US" sz="3300" dirty="0" smtClean="0">
                <a:solidFill>
                  <a:schemeClr val="accent1"/>
                </a:solidFill>
              </a:rPr>
              <a:t>BindRequired</a:t>
            </a:r>
            <a:r>
              <a:rPr lang="en-US" sz="3300" dirty="0" smtClean="0"/>
              <a:t>]  - adds a </a:t>
            </a:r>
            <a:r>
              <a:rPr lang="en-US" sz="3300" dirty="0" smtClean="0">
                <a:solidFill>
                  <a:schemeClr val="accent1"/>
                </a:solidFill>
              </a:rPr>
              <a:t>Model</a:t>
            </a:r>
            <a:r>
              <a:rPr lang="en-US" sz="3300" dirty="0" smtClean="0"/>
              <a:t> </a:t>
            </a:r>
            <a:r>
              <a:rPr lang="en-US" sz="3300" dirty="0" smtClean="0">
                <a:solidFill>
                  <a:schemeClr val="accent1"/>
                </a:solidFill>
              </a:rPr>
              <a:t>state</a:t>
            </a:r>
            <a:r>
              <a:rPr lang="en-US" sz="3300" dirty="0" smtClean="0"/>
              <a:t> </a:t>
            </a:r>
            <a:r>
              <a:rPr lang="en-US" sz="3300" dirty="0" smtClean="0">
                <a:solidFill>
                  <a:schemeClr val="accent1"/>
                </a:solidFill>
              </a:rPr>
              <a:t>error</a:t>
            </a:r>
            <a:r>
              <a:rPr lang="en-US" sz="3300" dirty="0" smtClean="0"/>
              <a:t> if binding cannot occur</a:t>
            </a:r>
          </a:p>
          <a:p>
            <a:pPr marL="0" indent="0">
              <a:buNone/>
            </a:pPr>
            <a:r>
              <a:rPr lang="en-US" sz="3300" dirty="0" smtClean="0"/>
              <a:t>[</a:t>
            </a:r>
            <a:r>
              <a:rPr lang="en-US" sz="3300" dirty="0" smtClean="0">
                <a:solidFill>
                  <a:schemeClr val="accent1"/>
                </a:solidFill>
              </a:rPr>
              <a:t>BindNever</a:t>
            </a:r>
            <a:r>
              <a:rPr lang="en-US" sz="3300" dirty="0" smtClean="0"/>
              <a:t>]  - </a:t>
            </a:r>
            <a:r>
              <a:rPr lang="en-US" sz="3200" dirty="0" smtClean="0">
                <a:solidFill>
                  <a:schemeClr val="accent1"/>
                </a:solidFill>
              </a:rPr>
              <a:t>forbids</a:t>
            </a:r>
            <a:r>
              <a:rPr lang="bg-BG" sz="3200" dirty="0" smtClean="0"/>
              <a:t> </a:t>
            </a:r>
            <a:r>
              <a:rPr lang="en-US" sz="3200" dirty="0" smtClean="0"/>
              <a:t>binding </a:t>
            </a:r>
            <a:r>
              <a:rPr lang="en-US" sz="3200" dirty="0"/>
              <a:t>to this parameter</a:t>
            </a:r>
            <a:endParaRPr lang="en-US" sz="3300" dirty="0" smtClean="0"/>
          </a:p>
          <a:p>
            <a:pPr marL="0" indent="0">
              <a:buNone/>
            </a:pPr>
            <a:r>
              <a:rPr lang="en-US" sz="3300" dirty="0" smtClean="0"/>
              <a:t>[</a:t>
            </a:r>
            <a:r>
              <a:rPr lang="en-US" sz="3300" dirty="0" smtClean="0">
                <a:solidFill>
                  <a:schemeClr val="accent1"/>
                </a:solidFill>
              </a:rPr>
              <a:t>FromHeader</a:t>
            </a:r>
            <a:r>
              <a:rPr lang="en-US" sz="3300" dirty="0" smtClean="0"/>
              <a:t>], [</a:t>
            </a:r>
            <a:r>
              <a:rPr lang="en-US" sz="3300" dirty="0" smtClean="0">
                <a:solidFill>
                  <a:schemeClr val="accent1"/>
                </a:solidFill>
              </a:rPr>
              <a:t>FromQuery</a:t>
            </a:r>
            <a:r>
              <a:rPr lang="en-US" sz="3300" dirty="0" smtClean="0"/>
              <a:t>], [</a:t>
            </a:r>
            <a:r>
              <a:rPr lang="en-US" sz="3300" dirty="0" smtClean="0">
                <a:solidFill>
                  <a:schemeClr val="accent1"/>
                </a:solidFill>
              </a:rPr>
              <a:t>FromRoute</a:t>
            </a:r>
            <a:r>
              <a:rPr lang="en-US" sz="3300" dirty="0" smtClean="0"/>
              <a:t>], [</a:t>
            </a:r>
            <a:r>
              <a:rPr lang="en-US" sz="3300" dirty="0" smtClean="0">
                <a:solidFill>
                  <a:schemeClr val="accent1"/>
                </a:solidFill>
              </a:rPr>
              <a:t>FromForm</a:t>
            </a:r>
            <a:r>
              <a:rPr lang="en-US" sz="3300" dirty="0" smtClean="0"/>
              <a:t>] - </a:t>
            </a:r>
            <a:r>
              <a:rPr lang="en-US" sz="3200" dirty="0" smtClean="0"/>
              <a:t>specifies the </a:t>
            </a:r>
            <a:r>
              <a:rPr lang="en-US" sz="3200" dirty="0"/>
              <a:t>exact binding </a:t>
            </a:r>
            <a:r>
              <a:rPr lang="en-US" sz="3200" dirty="0" smtClean="0"/>
              <a:t>source</a:t>
            </a:r>
          </a:p>
          <a:p>
            <a:pPr marL="0" indent="0">
              <a:buNone/>
            </a:pPr>
            <a:r>
              <a:rPr lang="en-US" sz="3200" dirty="0" smtClean="0"/>
              <a:t>[</a:t>
            </a:r>
            <a:r>
              <a:rPr lang="en-US" sz="3200" dirty="0" smtClean="0">
                <a:solidFill>
                  <a:schemeClr val="accent1"/>
                </a:solidFill>
              </a:rPr>
              <a:t>FromServices</a:t>
            </a:r>
            <a:r>
              <a:rPr lang="en-US" sz="3200" dirty="0" smtClean="0"/>
              <a:t>] - uses </a:t>
            </a:r>
            <a:r>
              <a:rPr lang="en-US" sz="3200" dirty="0" smtClean="0">
                <a:solidFill>
                  <a:schemeClr val="accent1"/>
                </a:solidFill>
              </a:rPr>
              <a:t>DI</a:t>
            </a:r>
            <a:r>
              <a:rPr lang="en-US" sz="3200" dirty="0" smtClean="0"/>
              <a:t> to bind from </a:t>
            </a:r>
            <a:r>
              <a:rPr lang="en-US" sz="3200" dirty="0" smtClean="0">
                <a:solidFill>
                  <a:schemeClr val="accent1"/>
                </a:solidFill>
              </a:rPr>
              <a:t>Services</a:t>
            </a:r>
          </a:p>
          <a:p>
            <a:pPr marL="0" indent="0">
              <a:buNone/>
            </a:pPr>
            <a:r>
              <a:rPr lang="en-US" sz="3300" dirty="0" smtClean="0"/>
              <a:t>[</a:t>
            </a:r>
            <a:r>
              <a:rPr lang="en-US" sz="3300" dirty="0" smtClean="0">
                <a:solidFill>
                  <a:schemeClr val="accent1"/>
                </a:solidFill>
              </a:rPr>
              <a:t>ModelBinder</a:t>
            </a:r>
            <a:r>
              <a:rPr lang="en-US" sz="3300" dirty="0" smtClean="0"/>
              <a:t>] - </a:t>
            </a:r>
            <a:r>
              <a:rPr lang="en-US" sz="3200" dirty="0"/>
              <a:t>u</a:t>
            </a:r>
            <a:r>
              <a:rPr lang="en-US" sz="3200" dirty="0" smtClean="0"/>
              <a:t>sed </a:t>
            </a:r>
            <a:r>
              <a:rPr lang="en-US" sz="3200" dirty="0"/>
              <a:t>to </a:t>
            </a:r>
            <a:r>
              <a:rPr lang="en-US" sz="3200" dirty="0">
                <a:solidFill>
                  <a:schemeClr val="accent1"/>
                </a:solidFill>
              </a:rPr>
              <a:t>override</a:t>
            </a:r>
            <a:r>
              <a:rPr lang="en-US" sz="3200" dirty="0"/>
              <a:t> the default </a:t>
            </a:r>
            <a:r>
              <a:rPr lang="en-US" sz="3200" dirty="0">
                <a:solidFill>
                  <a:schemeClr val="accent1"/>
                </a:solidFill>
              </a:rPr>
              <a:t>model</a:t>
            </a:r>
            <a:r>
              <a:rPr lang="en-US" sz="3200" dirty="0"/>
              <a:t> binder</a:t>
            </a:r>
            <a:endParaRPr lang="en-US" sz="33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Model Binding Behavior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214243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590" y="1151120"/>
            <a:ext cx="3790950" cy="2131369"/>
          </a:xfrm>
          <a:prstGeom prst="rect">
            <a:avLst/>
          </a:prstGeom>
          <a:ln w="3175">
            <a:solidFill>
              <a:prstClr val="ltGray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7412" y="1151120"/>
            <a:ext cx="3790950" cy="2131369"/>
          </a:xfrm>
          <a:prstGeom prst="rect">
            <a:avLst/>
          </a:prstGeom>
          <a:ln w="3175">
            <a:solidFill>
              <a:prstClr val="ltGray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6337" y="4114800"/>
            <a:ext cx="3790950" cy="2131369"/>
          </a:xfrm>
          <a:prstGeom prst="rect">
            <a:avLst/>
          </a:prstGeom>
          <a:ln w="3175">
            <a:solidFill>
              <a:prstClr val="ltGray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7411" y="4114800"/>
            <a:ext cx="3790951" cy="2131369"/>
          </a:xfrm>
          <a:prstGeom prst="rect">
            <a:avLst/>
          </a:prstGeom>
          <a:ln w="3175">
            <a:solidFill>
              <a:prstClr val="ltGray"/>
            </a:solidFill>
          </a:ln>
        </p:spPr>
      </p:pic>
    </p:spTree>
    <p:extLst>
      <p:ext uri="{BB962C8B-B14F-4D97-AF65-F5344CB8AC3E}">
        <p14:creationId xmlns:p14="http://schemas.microsoft.com/office/powerpoint/2010/main" val="1532525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Attributes are defined in</a:t>
            </a:r>
          </a:p>
          <a:p>
            <a:pPr lvl="1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System.ComponentModel.DataAnnotations</a:t>
            </a:r>
            <a:r>
              <a:rPr lang="en-US" dirty="0" smtClean="0"/>
              <a:t> </a:t>
            </a:r>
          </a:p>
          <a:p>
            <a:r>
              <a:rPr lang="en-US" dirty="0" smtClean="0"/>
              <a:t>Covers </a:t>
            </a:r>
            <a:r>
              <a:rPr lang="en-US" dirty="0"/>
              <a:t>common validation </a:t>
            </a:r>
            <a:r>
              <a:rPr lang="en-US" dirty="0" smtClean="0"/>
              <a:t>patterns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Required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StringLength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Regex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 with Annotations </a:t>
            </a:r>
            <a:endParaRPr lang="en-US" b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612" y="3200400"/>
            <a:ext cx="4800600" cy="2613660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7353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Validation </a:t>
            </a:r>
            <a:r>
              <a:rPr lang="en-US" dirty="0"/>
              <a:t>A</a:t>
            </a:r>
            <a:r>
              <a:rPr lang="en-US" dirty="0" smtClean="0"/>
              <a:t>ttributes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2525201"/>
              </p:ext>
            </p:extLst>
          </p:nvPr>
        </p:nvGraphicFramePr>
        <p:xfrm>
          <a:off x="2055812" y="1752600"/>
          <a:ext cx="7924800" cy="3764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436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Attribute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1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Required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Checks whether a non-null value is assigned to the property. It can be configured to fail if an empty string is assigned.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1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StringLength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Checks whether the string is longer than the specified value.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1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Compare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Checks whether two specified properties in the model have the same value.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1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Checks whether the value falls in the specified range. It defaults to numbers, but it can be configured to consider a range of dates, too.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1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RegularExpression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Checks whether the value matches the specified expression.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1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CustomValidation</a:t>
                      </a:r>
                      <a:endParaRPr lang="en-US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Checks the value against the specified custom function.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194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Custom attributes</a:t>
            </a:r>
          </a:p>
          <a:p>
            <a:r>
              <a:rPr lang="en-US" dirty="0" smtClean="0"/>
              <a:t>Inherit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ValidationAttribute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Validation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011" y="2743200"/>
            <a:ext cx="11477625" cy="352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48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ModelState.IsValid</a:t>
            </a:r>
            <a:r>
              <a:rPr lang="en-US" dirty="0"/>
              <a:t> </a:t>
            </a:r>
            <a:r>
              <a:rPr lang="en-US" dirty="0" smtClean="0"/>
              <a:t>will give us information about the data validation success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ModelState.AddModelError()</a:t>
            </a:r>
            <a:r>
              <a:rPr lang="en-US" dirty="0" smtClean="0"/>
              <a:t> will produce a custom error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Validating Model – Controller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636" y="3125410"/>
            <a:ext cx="6556376" cy="347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407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@Html.ValidationSummary() </a:t>
            </a:r>
            <a:r>
              <a:rPr lang="en-US" dirty="0" smtClean="0"/>
              <a:t>– output errors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@Html.ValidationMessageFor(…)</a:t>
            </a:r>
            <a:r>
              <a:rPr lang="en-US" dirty="0" smtClean="0"/>
              <a:t> – outputs validation message for specified property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Validating Model – View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212" y="3090339"/>
            <a:ext cx="5440463" cy="3390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Left Arrow 5"/>
          <p:cNvSpPr/>
          <p:nvPr/>
        </p:nvSpPr>
        <p:spPr>
          <a:xfrm rot="20594177">
            <a:off x="7239358" y="4376511"/>
            <a:ext cx="1372499" cy="129260"/>
          </a:xfrm>
          <a:prstGeom prst="lef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070197" y="4157140"/>
            <a:ext cx="2420847" cy="5847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Text box with integrated client-side validation</a:t>
            </a:r>
          </a:p>
        </p:txBody>
      </p:sp>
    </p:spTree>
    <p:extLst>
      <p:ext uri="{BB962C8B-B14F-4D97-AF65-F5344CB8AC3E}">
        <p14:creationId xmlns:p14="http://schemas.microsoft.com/office/powerpoint/2010/main" val="52283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Your model should implemented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IValidatableObject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Class-Level Model Validation</a:t>
            </a:r>
            <a:endParaRPr lang="en-US" dirty="0"/>
          </a:p>
        </p:txBody>
      </p:sp>
      <p:pic>
        <p:nvPicPr>
          <p:cNvPr id="13316" name="Picture 4" descr="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69090" y="2590800"/>
            <a:ext cx="7247467" cy="3648076"/>
          </a:xfrm>
          <a:prstGeom prst="roundRect">
            <a:avLst>
              <a:gd name="adj" fmla="val 1040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6052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Rectangle 2"/>
          <p:cNvSpPr>
            <a:spLocks noGrp="1" noChangeArrowheads="1"/>
          </p:cNvSpPr>
          <p:nvPr>
            <p:ph type="title"/>
          </p:nvPr>
        </p:nvSpPr>
        <p:spPr>
          <a:xfrm>
            <a:off x="1446212" y="5562600"/>
            <a:ext cx="8938472" cy="820600"/>
          </a:xfrm>
        </p:spPr>
        <p:txBody>
          <a:bodyPr/>
          <a:lstStyle/>
          <a:p>
            <a:pPr indent="-838200">
              <a:lnSpc>
                <a:spcPct val="110000"/>
              </a:lnSpc>
            </a:pPr>
            <a:r>
              <a:rPr lang="en-US" dirty="0" smtClean="0"/>
              <a:t>Other Annotations</a:t>
            </a:r>
            <a:endParaRPr lang="bg-BG" dirty="0"/>
          </a:p>
        </p:txBody>
      </p:sp>
      <p:sp>
        <p:nvSpPr>
          <p:cNvPr id="501763" name="Rectangle 3"/>
          <p:cNvSpPr>
            <a:spLocks noChangeArrowheads="1"/>
          </p:cNvSpPr>
          <p:nvPr/>
        </p:nvSpPr>
        <p:spPr bwMode="auto">
          <a:xfrm>
            <a:off x="2709863" y="3463925"/>
            <a:ext cx="64801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>
            <a:spAutoFit/>
          </a:bodyPr>
          <a:lstStyle/>
          <a:p>
            <a:pPr algn="ctr">
              <a:lnSpc>
                <a:spcPct val="110000"/>
              </a:lnSpc>
            </a:pPr>
            <a:endParaRPr lang="bg-BG" sz="2800" dirty="0"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pic>
        <p:nvPicPr>
          <p:cNvPr id="15362" name="Picture 2" descr="http://www.sitefinity.com/docs/metabloglib/Windows-Live-Writer-Sitefinity_82C4-Sitefinity-MVC-Data-Annotations_2.png?sfvrsn=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998" y="914400"/>
            <a:ext cx="6438900" cy="4286250"/>
          </a:xfrm>
          <a:prstGeom prst="roundRect">
            <a:avLst>
              <a:gd name="adj" fmla="val 600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3190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 / Edit Annotations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644897"/>
              </p:ext>
            </p:extLst>
          </p:nvPr>
        </p:nvGraphicFramePr>
        <p:xfrm>
          <a:off x="989012" y="2438400"/>
          <a:ext cx="10210800" cy="2651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847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42603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noProof="1" smtClean="0"/>
                        <a:t>Attribute</a:t>
                      </a:r>
                      <a:endParaRPr lang="en-US" sz="28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noProof="1" smtClean="0"/>
                        <a:t>Description</a:t>
                      </a:r>
                      <a:endParaRPr lang="en-US" sz="2800" noProof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i="1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DisplayName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i="0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Friendly name for labels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i="1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DisplayFormat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0" i="0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Format strings and null display 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i="1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DisplayColumn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i="0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Specify the property of a model class for simple text display.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i="1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HiddenInput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i="0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 value in a hidden input (when editing).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i="1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Bind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i="0" u="none" strike="noStrike" kern="1200" baseline="0" noProof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Tells the model binder which properties to include/exclude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0354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2" y="5181600"/>
            <a:ext cx="10363200" cy="820600"/>
          </a:xfrm>
        </p:spPr>
        <p:txBody>
          <a:bodyPr/>
          <a:lstStyle/>
          <a:p>
            <a:r>
              <a:rPr lang="en-US" dirty="0" smtClean="0"/>
              <a:t>View Components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112" y="1447800"/>
            <a:ext cx="3276600" cy="327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183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Layouts</a:t>
            </a:r>
            <a:endParaRPr lang="bg-BG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accent1"/>
                </a:solidFill>
              </a:rPr>
              <a:t>Views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don't</a:t>
            </a:r>
            <a:r>
              <a:rPr lang="en-US" dirty="0"/>
              <a:t> need to specify </a:t>
            </a:r>
            <a:r>
              <a:rPr lang="en-US" dirty="0">
                <a:solidFill>
                  <a:schemeClr val="accent1"/>
                </a:solidFill>
              </a:rPr>
              <a:t>layout</a:t>
            </a:r>
            <a:r>
              <a:rPr lang="en-US" dirty="0"/>
              <a:t> since their </a:t>
            </a:r>
            <a:r>
              <a:rPr lang="en-US" dirty="0">
                <a:solidFill>
                  <a:schemeClr val="accent1"/>
                </a:solidFill>
              </a:rPr>
              <a:t>default</a:t>
            </a:r>
            <a:r>
              <a:rPr lang="en-US" dirty="0"/>
              <a:t> layout is set in their </a:t>
            </a:r>
            <a:r>
              <a:rPr lang="en-US" dirty="0">
                <a:solidFill>
                  <a:schemeClr val="accent1"/>
                </a:solidFill>
              </a:rPr>
              <a:t>_ViewStart</a:t>
            </a:r>
            <a:r>
              <a:rPr lang="en-US" dirty="0"/>
              <a:t> file: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~/Views/_ViewStart.cshtml</a:t>
            </a:r>
            <a:r>
              <a:rPr lang="en-US" dirty="0"/>
              <a:t> </a:t>
            </a:r>
            <a:endParaRPr lang="en-US" dirty="0" smtClean="0"/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Each view can specify custom layout pages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/>
              <a:t>Views without layout:</a:t>
            </a:r>
          </a:p>
          <a:p>
            <a:endParaRPr lang="bg-BG" dirty="0"/>
          </a:p>
        </p:txBody>
      </p:sp>
      <p:sp>
        <p:nvSpPr>
          <p:cNvPr id="7" name="Rectangle 6"/>
          <p:cNvSpPr/>
          <p:nvPr/>
        </p:nvSpPr>
        <p:spPr>
          <a:xfrm>
            <a:off x="684211" y="5486400"/>
            <a:ext cx="7622875" cy="1066800"/>
          </a:xfrm>
          <a:prstGeom prst="rect">
            <a:avLst/>
          </a:prstGeom>
          <a:solidFill>
            <a:srgbClr val="FFFFFF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ln w="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@{</a:t>
            </a:r>
          </a:p>
          <a:p>
            <a:r>
              <a:rPr lang="en-US" sz="1600" dirty="0">
                <a:ln w="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Layout = null;</a:t>
            </a:r>
          </a:p>
          <a:p>
            <a:r>
              <a:rPr lang="en-US" sz="1600" dirty="0">
                <a:ln w="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endParaRPr lang="en-US" sz="1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4212" y="3581400"/>
            <a:ext cx="7622875" cy="1066800"/>
          </a:xfrm>
          <a:prstGeom prst="rect">
            <a:avLst/>
          </a:prstGeom>
          <a:solidFill>
            <a:srgbClr val="FFFFFF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ln w="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@{</a:t>
            </a:r>
          </a:p>
          <a:p>
            <a:r>
              <a:rPr lang="en-US" sz="1600" dirty="0">
                <a:ln w="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Layout = "~/Views/Shared/_UncommonLayout.cshtml";</a:t>
            </a:r>
          </a:p>
          <a:p>
            <a:r>
              <a:rPr lang="en-US" sz="1600" dirty="0">
                <a:ln w="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endParaRPr lang="en-US" sz="1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26" name="Picture 2" descr="Резултат с изображение за template icon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8060" y="3126581"/>
            <a:ext cx="3043237" cy="304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389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01" y="1905000"/>
            <a:ext cx="11804822" cy="32684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dirty="0"/>
              <a:t>#</a:t>
            </a:r>
            <a:r>
              <a:rPr lang="en-US" sz="11500" b="1" noProof="1"/>
              <a:t>csharp-web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21790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 Views</a:t>
            </a:r>
            <a:endParaRPr lang="bg-BG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Partial</a:t>
            </a:r>
            <a:r>
              <a:rPr lang="en-US" dirty="0"/>
              <a:t> views render portions of a page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Reuse</a:t>
            </a:r>
            <a:r>
              <a:rPr lang="en-US" dirty="0"/>
              <a:t> pieces of a view</a:t>
            </a:r>
          </a:p>
          <a:p>
            <a:pPr lvl="1"/>
            <a:r>
              <a:rPr lang="en-US" dirty="0"/>
              <a:t>Html helper  –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Partial</a:t>
            </a:r>
          </a:p>
          <a:p>
            <a:pPr lvl="1"/>
            <a:r>
              <a:rPr lang="en-US" dirty="0"/>
              <a:t>Razor partial views are still .cshtml files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82490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Views</a:t>
            </a:r>
            <a:endParaRPr lang="bg-BG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Component Views are made up from </a:t>
            </a:r>
            <a:r>
              <a:rPr lang="en-US" dirty="0" smtClean="0">
                <a:solidFill>
                  <a:schemeClr val="accent1"/>
                </a:solidFill>
              </a:rPr>
              <a:t>Class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accent1"/>
                </a:solidFill>
              </a:rPr>
              <a:t>Razor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/>
                </a:solidFill>
              </a:rPr>
              <a:t>View</a:t>
            </a:r>
          </a:p>
          <a:p>
            <a:r>
              <a:rPr lang="en-US" dirty="0" smtClean="0"/>
              <a:t>No </a:t>
            </a:r>
            <a:r>
              <a:rPr lang="en-US" dirty="0" smtClean="0">
                <a:solidFill>
                  <a:schemeClr val="accent1"/>
                </a:solidFill>
              </a:rPr>
              <a:t>Model</a:t>
            </a:r>
            <a:r>
              <a:rPr lang="en-US" dirty="0" smtClean="0"/>
              <a:t> Binding</a:t>
            </a:r>
          </a:p>
          <a:p>
            <a:pPr lvl="1"/>
            <a:r>
              <a:rPr lang="en-US" dirty="0" smtClean="0"/>
              <a:t>Parameters do </a:t>
            </a:r>
            <a:r>
              <a:rPr lang="en-US" dirty="0" smtClean="0">
                <a:solidFill>
                  <a:schemeClr val="accent1"/>
                </a:solidFill>
              </a:rPr>
              <a:t>not</a:t>
            </a:r>
            <a:r>
              <a:rPr lang="en-US" dirty="0" smtClean="0"/>
              <a:t> come from the </a:t>
            </a:r>
            <a:r>
              <a:rPr lang="en-US" dirty="0" smtClean="0">
                <a:solidFill>
                  <a:schemeClr val="accent1"/>
                </a:solidFill>
              </a:rPr>
              <a:t>HTTP</a:t>
            </a:r>
            <a:r>
              <a:rPr lang="en-US" dirty="0" smtClean="0"/>
              <a:t> Request</a:t>
            </a:r>
          </a:p>
          <a:p>
            <a:pPr lvl="1"/>
            <a:r>
              <a:rPr lang="en-US" dirty="0" smtClean="0"/>
              <a:t>Parameters are passed in @</a:t>
            </a:r>
            <a:r>
              <a:rPr lang="en-US" dirty="0" smtClean="0">
                <a:solidFill>
                  <a:schemeClr val="accent1"/>
                </a:solidFill>
              </a:rPr>
              <a:t>Component.Invoke</a:t>
            </a:r>
            <a:r>
              <a:rPr lang="en-US" dirty="0" smtClean="0"/>
              <a:t>() or </a:t>
            </a:r>
            <a:r>
              <a:rPr lang="en-US" dirty="0" smtClean="0">
                <a:solidFill>
                  <a:schemeClr val="accent1"/>
                </a:solidFill>
              </a:rPr>
              <a:t>InvokeAsync</a:t>
            </a:r>
            <a:r>
              <a:rPr lang="en-US" dirty="0" smtClean="0"/>
              <a:t>() </a:t>
            </a:r>
            <a:r>
              <a:rPr lang="en-US" dirty="0" smtClean="0">
                <a:solidFill>
                  <a:schemeClr val="accent1"/>
                </a:solidFill>
              </a:rPr>
              <a:t>Methods</a:t>
            </a:r>
            <a:r>
              <a:rPr lang="en-US" dirty="0" smtClean="0"/>
              <a:t> using </a:t>
            </a:r>
            <a:r>
              <a:rPr lang="en-US" dirty="0" smtClean="0">
                <a:solidFill>
                  <a:schemeClr val="accent1"/>
                </a:solidFill>
              </a:rPr>
              <a:t>C#</a:t>
            </a:r>
          </a:p>
          <a:p>
            <a:pPr lvl="1"/>
            <a:r>
              <a:rPr lang="en-US" dirty="0" smtClean="0"/>
              <a:t>Allows us to have </a:t>
            </a:r>
            <a:r>
              <a:rPr lang="en-US" dirty="0" smtClean="0">
                <a:solidFill>
                  <a:schemeClr val="accent1"/>
                </a:solidFill>
              </a:rPr>
              <a:t>overloaded</a:t>
            </a:r>
            <a:r>
              <a:rPr lang="en-US" dirty="0" smtClean="0"/>
              <a:t> Invoke </a:t>
            </a:r>
            <a:r>
              <a:rPr lang="en-US" dirty="0" smtClean="0">
                <a:solidFill>
                  <a:schemeClr val="accent1"/>
                </a:solidFill>
              </a:rPr>
              <a:t>methods</a:t>
            </a:r>
            <a:r>
              <a:rPr lang="en-US" dirty="0" smtClean="0"/>
              <a:t> with different param</a:t>
            </a:r>
            <a:r>
              <a:rPr lang="en-US" dirty="0" smtClean="0"/>
              <a:t>eter </a:t>
            </a:r>
            <a:r>
              <a:rPr lang="en-US" dirty="0" smtClean="0">
                <a:solidFill>
                  <a:schemeClr val="accent1"/>
                </a:solidFill>
              </a:rPr>
              <a:t>types</a:t>
            </a:r>
            <a:endParaRPr lang="bg-B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734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9180599" cy="5570355"/>
          </a:xfrm>
        </p:spPr>
        <p:txBody>
          <a:bodyPr/>
          <a:lstStyle/>
          <a:p>
            <a:r>
              <a:rPr lang="en-US" dirty="0" smtClean="0"/>
              <a:t>Advanced </a:t>
            </a:r>
            <a:r>
              <a:rPr lang="en-US" dirty="0" smtClean="0">
                <a:solidFill>
                  <a:schemeClr val="accent1"/>
                </a:solidFill>
              </a:rPr>
              <a:t>Syntax</a:t>
            </a:r>
          </a:p>
          <a:p>
            <a:pPr lvl="1"/>
            <a:r>
              <a:rPr lang="en-US" dirty="0" smtClean="0"/>
              <a:t> </a:t>
            </a:r>
            <a:r>
              <a:rPr lang="en-US" dirty="0" smtClean="0">
                <a:solidFill>
                  <a:schemeClr val="accent1"/>
                </a:solidFill>
              </a:rPr>
              <a:t>DI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1"/>
                </a:solidFill>
              </a:rPr>
              <a:t>Models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1"/>
                </a:solidFill>
              </a:rPr>
              <a:t>ViewBag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1"/>
                </a:solidFill>
              </a:rPr>
              <a:t>ViewData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1"/>
                </a:solidFill>
              </a:rPr>
              <a:t>TempData</a:t>
            </a:r>
          </a:p>
          <a:p>
            <a:r>
              <a:rPr lang="en-US" dirty="0" smtClean="0"/>
              <a:t> Controls/Helpers</a:t>
            </a: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HTML</a:t>
            </a:r>
            <a:r>
              <a:rPr lang="en-US" dirty="0" smtClean="0"/>
              <a:t> Helpers, </a:t>
            </a:r>
            <a:r>
              <a:rPr lang="en-US" dirty="0" smtClean="0">
                <a:solidFill>
                  <a:schemeClr val="accent1"/>
                </a:solidFill>
              </a:rPr>
              <a:t>Tag</a:t>
            </a:r>
            <a:r>
              <a:rPr lang="en-US" dirty="0" smtClean="0"/>
              <a:t> Helpers</a:t>
            </a:r>
          </a:p>
          <a:p>
            <a:r>
              <a:rPr lang="en-US" dirty="0" smtClean="0"/>
              <a:t>Model </a:t>
            </a:r>
            <a:r>
              <a:rPr lang="en-US" dirty="0" smtClean="0">
                <a:solidFill>
                  <a:schemeClr val="accent1"/>
                </a:solidFill>
              </a:rPr>
              <a:t>Binding</a:t>
            </a:r>
            <a:r>
              <a:rPr lang="en-US" dirty="0" smtClean="0"/>
              <a:t> &amp; Data </a:t>
            </a:r>
            <a:r>
              <a:rPr lang="en-US" dirty="0" smtClean="0">
                <a:solidFill>
                  <a:schemeClr val="accent1"/>
                </a:solidFill>
              </a:rPr>
              <a:t>Validation</a:t>
            </a: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Request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/>
                </a:solidFill>
              </a:rPr>
              <a:t>Data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1"/>
                </a:solidFill>
              </a:rPr>
              <a:t>ModelState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View</a:t>
            </a:r>
            <a:r>
              <a:rPr lang="en-US" dirty="0" smtClean="0"/>
              <a:t> Components</a:t>
            </a: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Partial</a:t>
            </a:r>
            <a:r>
              <a:rPr lang="en-US" dirty="0" smtClean="0"/>
              <a:t> </a:t>
            </a:r>
            <a:r>
              <a:rPr lang="en-US" dirty="0" smtClean="0"/>
              <a:t>Views , </a:t>
            </a:r>
            <a:r>
              <a:rPr lang="en-US" dirty="0" smtClean="0">
                <a:solidFill>
                  <a:schemeClr val="accent1"/>
                </a:solidFill>
              </a:rPr>
              <a:t>View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/>
                </a:solidFill>
              </a:rPr>
              <a:t>Components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E73245D-7776-4EE2-B30B-2AA1BF9E97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832" y="2003075"/>
            <a:ext cx="2209800" cy="14120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FE08E015-1750-49F2-92C4-DF80A331F15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886488" y="2795201"/>
            <a:ext cx="2108746" cy="22821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xmlns:lc="http://schemas.openxmlformats.org/drawingml/2006/lockedCanvas" id="{13A194DD-FFF7-4245-877E-1F6FE498BF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393" y="5102898"/>
            <a:ext cx="4532038" cy="165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71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C# MVC Frameworks – Course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https://softuni.bg/courses/asp-net-mvc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16884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59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43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34740" y="1039681"/>
            <a:ext cx="9434513" cy="56388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3"/>
              </a:rPr>
              <a:t>softuni.bg</a:t>
            </a:r>
            <a:r>
              <a:rPr lang="en-US" sz="29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>
              <a:lnSpc>
                <a:spcPct val="100000"/>
              </a:lnSpc>
            </a:pPr>
            <a:r>
              <a:rPr lang="en-US" sz="3000" noProof="1">
                <a:hlinkClick r:id="rId4"/>
              </a:rPr>
              <a:t>http://softuni.foundation/</a:t>
            </a:r>
            <a:endParaRPr lang="en-US" sz="30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</a:t>
            </a:r>
            <a:endParaRPr lang="bg-BG" noProof="1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80181" y="146283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pic>
        <p:nvPicPr>
          <p:cNvPr id="10" name="Picture 9">
            <a:hlinkClick r:id="rId4" tooltip="Software University Foundation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098" y="3019984"/>
            <a:ext cx="2269870" cy="566147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pic>
        <p:nvPicPr>
          <p:cNvPr id="11" name="Picture 4" descr="http://www.facebook.com/SoftwareUniversity" title="Software University @ Facebook">
            <a:hlinkClick r:id="rId8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064268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http://forum.softuni.bg" title="Software University - Forum">
            <a:hlinkClick r:id="rId6" tooltip="Software University Discussion Forum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410200"/>
            <a:ext cx="970156" cy="965726"/>
          </a:xfrm>
          <a:prstGeom prst="rect">
            <a:avLst/>
          </a:prstGeom>
        </p:spPr>
      </p:pic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183" y="2727414"/>
            <a:ext cx="2746993" cy="3657600"/>
          </a:xfrm>
          <a:prstGeom prst="rect">
            <a:avLst/>
          </a:prstGeom>
        </p:spPr>
      </p:pic>
      <p:pic>
        <p:nvPicPr>
          <p:cNvPr id="16" name="Picture 15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xmlns="" id="{1D5EA20F-A08B-46D3-A0D8-2268395A048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444" y="1039681"/>
            <a:ext cx="1496137" cy="18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3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6" y="5504000"/>
            <a:ext cx="8938472" cy="820600"/>
          </a:xfrm>
        </p:spPr>
        <p:txBody>
          <a:bodyPr/>
          <a:lstStyle/>
          <a:p>
            <a:r>
              <a:rPr lang="en-US" dirty="0" smtClean="0"/>
              <a:t>Advanced Syntax</a:t>
            </a:r>
            <a:endParaRPr lang="en-US" dirty="0"/>
          </a:p>
        </p:txBody>
      </p:sp>
      <p:pic>
        <p:nvPicPr>
          <p:cNvPr id="1026" name="Picture 2" descr="Резултат с изображение за razor view engine syntax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47640" y="2060666"/>
            <a:ext cx="5493544" cy="251133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10866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accent1"/>
                </a:solidFill>
              </a:rPr>
              <a:t>Controllers</a:t>
            </a:r>
            <a:r>
              <a:rPr lang="en-US" dirty="0" smtClean="0"/>
              <a:t> can pass </a:t>
            </a:r>
            <a:r>
              <a:rPr lang="en-US" dirty="0" smtClean="0">
                <a:solidFill>
                  <a:schemeClr val="accent1"/>
                </a:solidFill>
              </a:rPr>
              <a:t>strongly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/>
                </a:solidFill>
              </a:rPr>
              <a:t>typed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/>
                </a:solidFill>
              </a:rPr>
              <a:t>model</a:t>
            </a:r>
            <a:r>
              <a:rPr lang="en-US" dirty="0" smtClean="0"/>
              <a:t> to the </a:t>
            </a:r>
            <a:r>
              <a:rPr lang="en-US" dirty="0" smtClean="0">
                <a:solidFill>
                  <a:schemeClr val="accent1"/>
                </a:solidFill>
              </a:rPr>
              <a:t>View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 smtClean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 smtClean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 smtClean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/>
              <a:t>Models allow </a:t>
            </a:r>
            <a:r>
              <a:rPr lang="en-US" dirty="0" smtClean="0">
                <a:solidFill>
                  <a:schemeClr val="accent1"/>
                </a:solidFill>
              </a:rPr>
              <a:t>IntelliSense</a:t>
            </a:r>
            <a:r>
              <a:rPr lang="en-US" dirty="0" smtClean="0"/>
              <a:t> support in the </a:t>
            </a:r>
            <a:r>
              <a:rPr lang="en-US" dirty="0" smtClean="0">
                <a:solidFill>
                  <a:schemeClr val="accent1"/>
                </a:solidFill>
              </a:rPr>
              <a:t>View</a:t>
            </a:r>
            <a:endParaRPr lang="bg-BG" dirty="0">
              <a:solidFill>
                <a:schemeClr val="accent1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84212" y="1828800"/>
            <a:ext cx="6156199" cy="3822881"/>
          </a:xfrm>
        </p:spPr>
        <p:txBody>
          <a:bodyPr/>
          <a:lstStyle/>
          <a:p>
            <a:r>
              <a:rPr lang="en-US" b="0" dirty="0">
                <a:effectLst/>
              </a:rPr>
              <a:t>@model IEnumerable&lt;Product</a:t>
            </a:r>
            <a:r>
              <a:rPr lang="en-US" b="0" dirty="0" smtClean="0">
                <a:effectLst/>
              </a:rPr>
              <a:t>&gt;</a:t>
            </a:r>
          </a:p>
          <a:p>
            <a:r>
              <a:rPr lang="en-US" b="0" dirty="0" smtClean="0">
                <a:effectLst/>
              </a:rPr>
              <a:t>&lt;</a:t>
            </a:r>
            <a:r>
              <a:rPr lang="en-US" b="0" dirty="0">
                <a:effectLst/>
              </a:rPr>
              <a:t>ul&gt; </a:t>
            </a:r>
            <a:endParaRPr lang="en-US" b="0" dirty="0" smtClean="0">
              <a:effectLst/>
            </a:endParaRPr>
          </a:p>
          <a:p>
            <a:r>
              <a:rPr lang="en-US" b="0" dirty="0" smtClean="0">
                <a:effectLst/>
              </a:rPr>
              <a:t>   @</a:t>
            </a:r>
            <a:r>
              <a:rPr lang="en-US" b="0" dirty="0">
                <a:effectLst/>
              </a:rPr>
              <a:t>foreach (Product p in Model) </a:t>
            </a:r>
            <a:endParaRPr lang="en-US" b="0" dirty="0" smtClean="0">
              <a:effectLst/>
            </a:endParaRPr>
          </a:p>
          <a:p>
            <a:r>
              <a:rPr lang="en-US" b="0" dirty="0" smtClean="0">
                <a:effectLst/>
              </a:rPr>
              <a:t>    {       </a:t>
            </a:r>
          </a:p>
          <a:p>
            <a:r>
              <a:rPr lang="en-US" b="0" dirty="0" smtClean="0">
                <a:effectLst/>
              </a:rPr>
              <a:t>       &lt;</a:t>
            </a:r>
            <a:r>
              <a:rPr lang="en-US" b="0" dirty="0">
                <a:effectLst/>
              </a:rPr>
              <a:t>li&gt;@p.Name&lt;/li&gt; </a:t>
            </a:r>
            <a:endParaRPr lang="en-US" b="0" dirty="0" smtClean="0">
              <a:effectLst/>
            </a:endParaRPr>
          </a:p>
          <a:p>
            <a:r>
              <a:rPr lang="en-US" b="0" dirty="0" smtClean="0">
                <a:effectLst/>
              </a:rPr>
              <a:t>    }     </a:t>
            </a:r>
          </a:p>
          <a:p>
            <a:r>
              <a:rPr lang="en-US" b="0" dirty="0" smtClean="0">
                <a:effectLst/>
              </a:rPr>
              <a:t>&lt;/</a:t>
            </a:r>
            <a:r>
              <a:rPr lang="en-US" b="0" dirty="0">
                <a:effectLst/>
              </a:rPr>
              <a:t>ul&gt;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Models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1" name="Picture 10" descr="http://icons.iconarchive.com/icons/iconshock/real-vista-data/256/objects-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3353" y="2327181"/>
            <a:ext cx="2826117" cy="28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5766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/>
              <a:t>Injecting services in </a:t>
            </a:r>
            <a:r>
              <a:rPr lang="en-US" dirty="0" smtClean="0">
                <a:solidFill>
                  <a:schemeClr val="accent1"/>
                </a:solidFill>
              </a:rPr>
              <a:t>View</a:t>
            </a:r>
            <a:endParaRPr lang="bg-BG" dirty="0">
              <a:solidFill>
                <a:schemeClr val="accent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10471" y="1968837"/>
            <a:ext cx="9422541" cy="1917363"/>
          </a:xfrm>
        </p:spPr>
        <p:txBody>
          <a:bodyPr/>
          <a:lstStyle/>
          <a:p>
            <a:r>
              <a:rPr lang="en-US" sz="2000" dirty="0"/>
              <a:t>public void </a:t>
            </a:r>
            <a:r>
              <a:rPr lang="en-US" sz="2000" dirty="0" smtClean="0">
                <a:solidFill>
                  <a:schemeClr val="accent1"/>
                </a:solidFill>
              </a:rPr>
              <a:t>ConfigureServices</a:t>
            </a:r>
            <a:r>
              <a:rPr lang="en-US" sz="2000" dirty="0" smtClean="0"/>
              <a:t>(</a:t>
            </a:r>
            <a:r>
              <a:rPr lang="en-US" sz="2000" dirty="0" smtClean="0">
                <a:solidFill>
                  <a:schemeClr val="accent1"/>
                </a:solidFill>
              </a:rPr>
              <a:t>IServiceCollection</a:t>
            </a:r>
            <a:r>
              <a:rPr lang="en-US" sz="2000" dirty="0" smtClean="0"/>
              <a:t> services</a:t>
            </a:r>
            <a:r>
              <a:rPr lang="en-US" sz="2000" dirty="0"/>
              <a:t>)</a:t>
            </a:r>
          </a:p>
          <a:p>
            <a:r>
              <a:rPr lang="bg-BG" sz="2000" dirty="0" smtClean="0"/>
              <a:t>{</a:t>
            </a:r>
            <a:endParaRPr lang="en-US" sz="2000" dirty="0" smtClean="0"/>
          </a:p>
          <a:p>
            <a:r>
              <a:rPr lang="en-US" sz="2000" dirty="0" smtClean="0"/>
              <a:t>  services.</a:t>
            </a:r>
            <a:r>
              <a:rPr lang="en-US" sz="2000" dirty="0" smtClean="0">
                <a:solidFill>
                  <a:schemeClr val="accent1"/>
                </a:solidFill>
              </a:rPr>
              <a:t>AddTransient</a:t>
            </a:r>
            <a:r>
              <a:rPr lang="en-US" sz="2000" dirty="0" smtClean="0"/>
              <a:t>&lt;</a:t>
            </a:r>
            <a:r>
              <a:rPr lang="en-US" sz="2000" dirty="0" smtClean="0">
                <a:solidFill>
                  <a:schemeClr val="accent1"/>
                </a:solidFill>
              </a:rPr>
              <a:t>IStatisticsService</a:t>
            </a:r>
            <a:r>
              <a:rPr lang="en-US" sz="2000" dirty="0"/>
              <a:t>, </a:t>
            </a:r>
            <a:r>
              <a:rPr lang="en-US" sz="2000" dirty="0">
                <a:solidFill>
                  <a:schemeClr val="accent1"/>
                </a:solidFill>
              </a:rPr>
              <a:t>StatisticsService</a:t>
            </a:r>
            <a:r>
              <a:rPr lang="en-US" sz="2000" dirty="0"/>
              <a:t>&gt;();</a:t>
            </a:r>
            <a:endParaRPr lang="bg-BG" sz="2000" dirty="0"/>
          </a:p>
          <a:p>
            <a:r>
              <a:rPr lang="bg-BG" sz="2000" dirty="0" smtClean="0"/>
              <a:t>}</a:t>
            </a:r>
            <a:endParaRPr lang="bg-BG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Dependency Injection</a:t>
            </a:r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710471" y="4586783"/>
            <a:ext cx="7069719" cy="1910880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marL="0" indent="0" algn="l" defTabSz="1218987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400" b="1" kern="120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@using Services.Contracts</a:t>
            </a:r>
          </a:p>
          <a:p>
            <a:r>
              <a:rPr lang="en-US" sz="2000" dirty="0"/>
              <a:t>@inject </a:t>
            </a:r>
            <a:r>
              <a:rPr lang="en-US" sz="2000" dirty="0">
                <a:solidFill>
                  <a:schemeClr val="accent1"/>
                </a:solidFill>
              </a:rPr>
              <a:t>IStatisticsService</a:t>
            </a:r>
            <a:r>
              <a:rPr lang="en-US" sz="2000" dirty="0"/>
              <a:t> Statistics</a:t>
            </a:r>
          </a:p>
          <a:p>
            <a:endParaRPr lang="bg-BG" sz="2000" dirty="0"/>
          </a:p>
          <a:p>
            <a:r>
              <a:rPr lang="en-US" sz="2000" dirty="0"/>
              <a:t>&lt;h2&gt;Sales count - @</a:t>
            </a:r>
            <a:r>
              <a:rPr lang="en-US" sz="2000" dirty="0">
                <a:solidFill>
                  <a:schemeClr val="tx1"/>
                </a:solidFill>
              </a:rPr>
              <a:t>Statistics.</a:t>
            </a:r>
            <a:r>
              <a:rPr lang="en-US" sz="2000" dirty="0">
                <a:solidFill>
                  <a:schemeClr val="accent1"/>
                </a:solidFill>
              </a:rPr>
              <a:t>TotalSales</a:t>
            </a:r>
            <a:r>
              <a:rPr lang="en-US" sz="2000" dirty="0"/>
              <a:t>()&lt;/h2&gt;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6612" y="4477356"/>
            <a:ext cx="1843200" cy="18358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1259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/>
              <a:t>Allows us to pass </a:t>
            </a:r>
            <a:r>
              <a:rPr lang="en-US" dirty="0" smtClean="0">
                <a:solidFill>
                  <a:schemeClr val="accent1"/>
                </a:solidFill>
              </a:rPr>
              <a:t>data</a:t>
            </a:r>
            <a:r>
              <a:rPr lang="en-US" dirty="0" smtClean="0"/>
              <a:t> to the </a:t>
            </a:r>
            <a:r>
              <a:rPr lang="en-US" dirty="0"/>
              <a:t>corresponding </a:t>
            </a:r>
            <a:r>
              <a:rPr lang="en-US" dirty="0" smtClean="0">
                <a:solidFill>
                  <a:schemeClr val="accent1"/>
                </a:solidFill>
              </a:rPr>
              <a:t>View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 smtClean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 smtClean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 smtClean="0">
              <a:solidFill>
                <a:schemeClr val="accent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accent1"/>
                </a:solidFill>
              </a:rPr>
              <a:t>ViewBag </a:t>
            </a:r>
            <a:r>
              <a:rPr lang="en-US" dirty="0" smtClean="0"/>
              <a:t>is</a:t>
            </a:r>
            <a:r>
              <a:rPr lang="en-US" dirty="0" smtClean="0">
                <a:solidFill>
                  <a:schemeClr val="accent1"/>
                </a:solidFill>
              </a:rPr>
              <a:t> dynamic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bg-BG" dirty="0">
              <a:solidFill>
                <a:schemeClr val="accent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7686" y="1905000"/>
            <a:ext cx="5399904" cy="2743200"/>
          </a:xfrm>
        </p:spPr>
        <p:txBody>
          <a:bodyPr/>
          <a:lstStyle/>
          <a:p>
            <a:r>
              <a:rPr lang="en-US" dirty="0"/>
              <a:t>public </a:t>
            </a:r>
            <a:r>
              <a:rPr lang="en-US" dirty="0" smtClean="0">
                <a:solidFill>
                  <a:schemeClr val="accent1"/>
                </a:solidFill>
              </a:rPr>
              <a:t>IActionResult</a:t>
            </a:r>
            <a:r>
              <a:rPr lang="en-US" dirty="0" smtClean="0"/>
              <a:t> Example()</a:t>
            </a:r>
            <a:endParaRPr lang="en-US" dirty="0"/>
          </a:p>
          <a:p>
            <a:r>
              <a:rPr lang="en-US" dirty="0"/>
              <a:t>{</a:t>
            </a:r>
          </a:p>
          <a:p>
            <a:r>
              <a:rPr lang="en-US" dirty="0" smtClean="0"/>
              <a:t>    </a:t>
            </a:r>
            <a:r>
              <a:rPr lang="en-US" dirty="0" smtClean="0">
                <a:solidFill>
                  <a:schemeClr val="accent1"/>
                </a:solidFill>
              </a:rPr>
              <a:t>ViewBag.Name</a:t>
            </a:r>
            <a:r>
              <a:rPr lang="en-US" dirty="0" smtClean="0"/>
              <a:t> = </a:t>
            </a:r>
            <a:r>
              <a:rPr lang="en-US" dirty="0"/>
              <a:t>"</a:t>
            </a:r>
            <a:r>
              <a:rPr lang="en-US" dirty="0" smtClean="0"/>
              <a:t>Pesho";</a:t>
            </a:r>
            <a:endParaRPr lang="en-US" dirty="0"/>
          </a:p>
          <a:p>
            <a:r>
              <a:rPr lang="en-US" dirty="0"/>
              <a:t>    return </a:t>
            </a:r>
            <a:r>
              <a:rPr lang="en-US" dirty="0" smtClean="0">
                <a:solidFill>
                  <a:schemeClr val="accent1"/>
                </a:solidFill>
              </a:rPr>
              <a:t>View</a:t>
            </a:r>
            <a:r>
              <a:rPr lang="en-US" dirty="0"/>
              <a:t>();</a:t>
            </a:r>
          </a:p>
          <a:p>
            <a:r>
              <a:rPr lang="en-US" dirty="0"/>
              <a:t>}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ViewBag</a:t>
            </a:r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587686" y="5128224"/>
            <a:ext cx="7030726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marL="0" indent="0" algn="l" defTabSz="1218987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400" b="1" kern="120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&lt;h1&gt;Hello, my name is @</a:t>
            </a:r>
            <a:r>
              <a:rPr lang="en-US" dirty="0">
                <a:solidFill>
                  <a:schemeClr val="accent1"/>
                </a:solidFill>
              </a:rPr>
              <a:t>ViewBag.Name</a:t>
            </a:r>
            <a:r>
              <a:rPr lang="en-US" dirty="0"/>
              <a:t>&lt;/h1&gt;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5612" y="2667000"/>
            <a:ext cx="2288801" cy="228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01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/>
              <a:t>It’s just like </a:t>
            </a:r>
            <a:r>
              <a:rPr lang="en-US" dirty="0" smtClean="0">
                <a:solidFill>
                  <a:schemeClr val="accent1"/>
                </a:solidFill>
              </a:rPr>
              <a:t>ViewBag</a:t>
            </a:r>
            <a:r>
              <a:rPr lang="en-US" dirty="0" smtClean="0"/>
              <a:t> but it’s </a:t>
            </a:r>
            <a:r>
              <a:rPr lang="en-US" dirty="0" smtClean="0">
                <a:solidFill>
                  <a:schemeClr val="accent1"/>
                </a:solidFill>
              </a:rPr>
              <a:t>not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/>
                </a:solidFill>
              </a:rPr>
              <a:t>dynamic</a:t>
            </a:r>
            <a:endParaRPr lang="bg-BG" dirty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ViewData</a:t>
            </a:r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0412" y="2149366"/>
            <a:ext cx="5562600" cy="2746607"/>
          </a:xfrm>
        </p:spPr>
        <p:txBody>
          <a:bodyPr/>
          <a:lstStyle/>
          <a:p>
            <a:r>
              <a:rPr lang="en-US" dirty="0"/>
              <a:t>public </a:t>
            </a:r>
            <a:r>
              <a:rPr lang="en-US" dirty="0" smtClean="0">
                <a:solidFill>
                  <a:schemeClr val="accent1"/>
                </a:solidFill>
              </a:rPr>
              <a:t>IActionResult</a:t>
            </a:r>
            <a:r>
              <a:rPr lang="en-US" dirty="0" smtClean="0"/>
              <a:t> Example()</a:t>
            </a:r>
            <a:endParaRPr lang="en-US" dirty="0"/>
          </a:p>
          <a:p>
            <a:r>
              <a:rPr lang="en-US" dirty="0"/>
              <a:t>{</a:t>
            </a:r>
          </a:p>
          <a:p>
            <a:r>
              <a:rPr lang="en-US" dirty="0" smtClean="0"/>
              <a:t>    </a:t>
            </a:r>
            <a:r>
              <a:rPr lang="en-US" dirty="0" smtClean="0">
                <a:solidFill>
                  <a:schemeClr val="accent1"/>
                </a:solidFill>
              </a:rPr>
              <a:t>ViewBag</a:t>
            </a:r>
            <a:r>
              <a:rPr lang="en-US" dirty="0" smtClean="0">
                <a:solidFill>
                  <a:schemeClr val="tx1"/>
                </a:solidFill>
              </a:rPr>
              <a:t>[</a:t>
            </a:r>
            <a:r>
              <a:rPr lang="en-US" dirty="0"/>
              <a:t>"</a:t>
            </a:r>
            <a:r>
              <a:rPr lang="en-US" dirty="0" smtClean="0"/>
              <a:t>Name</a:t>
            </a:r>
            <a:r>
              <a:rPr lang="en-US" dirty="0"/>
              <a:t>"</a:t>
            </a:r>
            <a:r>
              <a:rPr lang="en-US" dirty="0" smtClean="0">
                <a:solidFill>
                  <a:schemeClr val="tx1"/>
                </a:solidFill>
              </a:rPr>
              <a:t>]</a:t>
            </a:r>
            <a:r>
              <a:rPr lang="en-US" dirty="0" smtClean="0"/>
              <a:t> = </a:t>
            </a:r>
            <a:r>
              <a:rPr lang="en-US" dirty="0"/>
              <a:t>"</a:t>
            </a:r>
            <a:r>
              <a:rPr lang="en-US" dirty="0" smtClean="0"/>
              <a:t>Pesho";</a:t>
            </a:r>
            <a:endParaRPr lang="en-US" dirty="0"/>
          </a:p>
          <a:p>
            <a:r>
              <a:rPr lang="en-US" dirty="0"/>
              <a:t>    return </a:t>
            </a:r>
            <a:r>
              <a:rPr lang="en-US" dirty="0" smtClean="0">
                <a:solidFill>
                  <a:schemeClr val="accent1"/>
                </a:solidFill>
              </a:rPr>
              <a:t>View</a:t>
            </a:r>
            <a:r>
              <a:rPr lang="en-US" dirty="0"/>
              <a:t>();</a:t>
            </a:r>
          </a:p>
          <a:p>
            <a:r>
              <a:rPr lang="en-US" dirty="0"/>
              <a:t>}</a:t>
            </a:r>
            <a:endParaRPr lang="bg-BG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760412" y="5398672"/>
            <a:ext cx="7543800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marL="0" indent="0" algn="l" defTabSz="1218987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400" b="1" kern="1200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Consolas" pitchFamily="49" charset="0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&lt;h1&gt;Hello, my name is </a:t>
            </a:r>
            <a:r>
              <a:rPr lang="en-US" dirty="0" smtClean="0"/>
              <a:t>@</a:t>
            </a:r>
            <a:r>
              <a:rPr lang="en-US" dirty="0" smtClean="0">
                <a:solidFill>
                  <a:schemeClr val="accent1"/>
                </a:solidFill>
              </a:rPr>
              <a:t>ViewBag</a:t>
            </a:r>
            <a:r>
              <a:rPr lang="en-US" dirty="0">
                <a:solidFill>
                  <a:schemeClr val="tx1"/>
                </a:solidFill>
              </a:rPr>
              <a:t>[</a:t>
            </a:r>
            <a:r>
              <a:rPr lang="en-US" dirty="0"/>
              <a:t>"Name</a:t>
            </a:r>
            <a:r>
              <a:rPr lang="en-US" dirty="0" smtClean="0"/>
              <a:t>"</a:t>
            </a:r>
            <a:r>
              <a:rPr lang="en-US" dirty="0" smtClean="0">
                <a:solidFill>
                  <a:schemeClr val="tx1"/>
                </a:solidFill>
              </a:rPr>
              <a:t>]</a:t>
            </a:r>
            <a:r>
              <a:rPr lang="en-US" dirty="0" smtClean="0"/>
              <a:t>&lt;/</a:t>
            </a:r>
            <a:r>
              <a:rPr lang="en-US" dirty="0"/>
              <a:t>h1&gt;</a:t>
            </a:r>
          </a:p>
        </p:txBody>
      </p:sp>
      <p:pic>
        <p:nvPicPr>
          <p:cNvPr id="10" name="Picture 9" descr="Резултат с изображение за module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812" y="2355799"/>
            <a:ext cx="2376600" cy="233374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007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8" grpId="0" build="p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smtClean="0"/>
              <a:t>Allows us to store </a:t>
            </a:r>
            <a:r>
              <a:rPr lang="en-US" dirty="0" smtClean="0">
                <a:solidFill>
                  <a:schemeClr val="accent1"/>
                </a:solidFill>
              </a:rPr>
              <a:t>data</a:t>
            </a:r>
            <a:r>
              <a:rPr lang="en-US" dirty="0" smtClean="0"/>
              <a:t> for a </a:t>
            </a:r>
            <a:r>
              <a:rPr lang="en-US" dirty="0" smtClean="0">
                <a:solidFill>
                  <a:schemeClr val="accent1"/>
                </a:solidFill>
              </a:rPr>
              <a:t>redirect</a:t>
            </a:r>
            <a:endParaRPr lang="bg-BG" dirty="0">
              <a:solidFill>
                <a:schemeClr val="accent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1812" y="1942370"/>
            <a:ext cx="6781800" cy="4582632"/>
          </a:xfrm>
        </p:spPr>
        <p:txBody>
          <a:bodyPr/>
          <a:lstStyle/>
          <a:p>
            <a:r>
              <a:rPr lang="en-US" sz="2000" dirty="0"/>
              <a:t>public </a:t>
            </a:r>
            <a:r>
              <a:rPr lang="en-US" sz="2000" dirty="0" smtClean="0">
                <a:solidFill>
                  <a:schemeClr val="accent1"/>
                </a:solidFill>
              </a:rPr>
              <a:t>IActionResult</a:t>
            </a:r>
            <a:r>
              <a:rPr lang="en-US" sz="2000" dirty="0" smtClean="0"/>
              <a:t> Redirect()</a:t>
            </a:r>
            <a:endParaRPr lang="en-US" sz="2000" dirty="0"/>
          </a:p>
          <a:p>
            <a:r>
              <a:rPr lang="en-US" sz="2000" dirty="0"/>
              <a:t>{</a:t>
            </a:r>
          </a:p>
          <a:p>
            <a:r>
              <a:rPr lang="en-US" sz="2000" dirty="0" smtClean="0"/>
              <a:t>   </a:t>
            </a:r>
            <a:r>
              <a:rPr lang="en-US" sz="2000" dirty="0" smtClean="0">
                <a:solidFill>
                  <a:schemeClr val="accent1"/>
                </a:solidFill>
              </a:rPr>
              <a:t>TempData</a:t>
            </a:r>
            <a:r>
              <a:rPr lang="en-US" sz="2000" dirty="0" smtClean="0"/>
              <a:t>[</a:t>
            </a:r>
            <a:r>
              <a:rPr lang="en-US" sz="2000" dirty="0"/>
              <a:t>"</a:t>
            </a:r>
            <a:r>
              <a:rPr lang="en-US" sz="2000" dirty="0" smtClean="0"/>
              <a:t>data"] </a:t>
            </a:r>
            <a:r>
              <a:rPr lang="en-US" sz="2000" dirty="0"/>
              <a:t>= "</a:t>
            </a:r>
            <a:r>
              <a:rPr lang="en-US" sz="2000" dirty="0" smtClean="0"/>
              <a:t>sampledata";</a:t>
            </a:r>
            <a:endParaRPr lang="en-US" sz="2000" dirty="0"/>
          </a:p>
          <a:p>
            <a:r>
              <a:rPr lang="en-US" sz="2000" dirty="0" smtClean="0"/>
              <a:t>   return </a:t>
            </a:r>
            <a:r>
              <a:rPr lang="en-US" sz="2000" dirty="0">
                <a:solidFill>
                  <a:schemeClr val="accent1"/>
                </a:solidFill>
              </a:rPr>
              <a:t>RedirectToAction</a:t>
            </a:r>
            <a:r>
              <a:rPr lang="en-US" sz="2000" dirty="0" smtClean="0"/>
              <a:t>(</a:t>
            </a:r>
            <a:r>
              <a:rPr lang="en-US" sz="2000" dirty="0"/>
              <a:t>"</a:t>
            </a:r>
            <a:r>
              <a:rPr lang="en-US" sz="2000" dirty="0" smtClean="0"/>
              <a:t>Index");</a:t>
            </a:r>
            <a:endParaRPr lang="en-US" sz="2000" dirty="0"/>
          </a:p>
          <a:p>
            <a:r>
              <a:rPr lang="en-US" sz="2000" dirty="0" smtClean="0"/>
              <a:t>}</a:t>
            </a:r>
            <a:endParaRPr lang="en-US" sz="2000" dirty="0"/>
          </a:p>
          <a:p>
            <a:r>
              <a:rPr lang="en-US" sz="2000" dirty="0"/>
              <a:t>public </a:t>
            </a:r>
            <a:r>
              <a:rPr lang="en-US" sz="2000" dirty="0" smtClean="0">
                <a:solidFill>
                  <a:schemeClr val="accent1"/>
                </a:solidFill>
              </a:rPr>
              <a:t>IActionResult</a:t>
            </a:r>
            <a:r>
              <a:rPr lang="en-US" sz="2000" dirty="0" smtClean="0"/>
              <a:t> Index()</a:t>
            </a:r>
            <a:endParaRPr lang="en-US" sz="2000" dirty="0"/>
          </a:p>
          <a:p>
            <a:r>
              <a:rPr lang="en-US" sz="2000" dirty="0"/>
              <a:t>{</a:t>
            </a:r>
          </a:p>
          <a:p>
            <a:r>
              <a:rPr lang="en-US" sz="2000" dirty="0"/>
              <a:t>    var </a:t>
            </a:r>
            <a:r>
              <a:rPr lang="en-US" sz="2000" dirty="0" smtClean="0"/>
              <a:t>data </a:t>
            </a:r>
            <a:r>
              <a:rPr lang="en-US" sz="2000" dirty="0"/>
              <a:t>= </a:t>
            </a:r>
            <a:r>
              <a:rPr lang="en-US" sz="2000" dirty="0">
                <a:solidFill>
                  <a:schemeClr val="accent1"/>
                </a:solidFill>
              </a:rPr>
              <a:t>TempData</a:t>
            </a:r>
            <a:r>
              <a:rPr lang="en-US" sz="2000" dirty="0" smtClean="0"/>
              <a:t>[</a:t>
            </a:r>
            <a:r>
              <a:rPr lang="en-US" sz="2000" dirty="0"/>
              <a:t>"</a:t>
            </a:r>
            <a:r>
              <a:rPr lang="en-US" sz="2000" dirty="0" smtClean="0"/>
              <a:t>data"];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...</a:t>
            </a:r>
          </a:p>
          <a:p>
            <a:r>
              <a:rPr lang="en-US" sz="2000" dirty="0" smtClean="0"/>
              <a:t>}</a:t>
            </a:r>
            <a:endParaRPr lang="bg-BG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TempData</a:t>
            </a:r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 descr="Резултат с изображение за processing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5157" y="2505043"/>
            <a:ext cx="2862509" cy="286250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625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uiExpand="1" build="p" animBg="1"/>
    </p:bldLst>
  </p:timing>
</p:sld>
</file>

<file path=ppt/theme/theme1.xml><?xml version="1.0" encoding="utf-8"?>
<a:theme xmlns:a="http://schemas.openxmlformats.org/drawingml/2006/main" name="SoftUni 16x9">
  <a:themeElements>
    <a:clrScheme name="Custom 1">
      <a:dk1>
        <a:sysClr val="windowText" lastClr="000000"/>
      </a:dk1>
      <a:lt1>
        <a:sysClr val="window" lastClr="FFFFFF"/>
      </a:lt1>
      <a:dk2>
        <a:srgbClr val="D9D5C7"/>
      </a:dk2>
      <a:lt2>
        <a:srgbClr val="FBEEDC"/>
      </a:lt2>
      <a:accent1>
        <a:srgbClr val="F3BE60"/>
      </a:accent1>
      <a:accent2>
        <a:srgbClr val="00B050"/>
      </a:accent2>
      <a:accent3>
        <a:srgbClr val="3BABFF"/>
      </a:accent3>
      <a:accent4>
        <a:srgbClr val="7030A0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1">
    <a:dk1>
      <a:sysClr val="windowText" lastClr="000000"/>
    </a:dk1>
    <a:lt1>
      <a:sysClr val="window" lastClr="FFFFFF"/>
    </a:lt1>
    <a:dk2>
      <a:srgbClr val="D9D5C7"/>
    </a:dk2>
    <a:lt2>
      <a:srgbClr val="FBEEDC"/>
    </a:lt2>
    <a:accent1>
      <a:srgbClr val="F3BE60"/>
    </a:accent1>
    <a:accent2>
      <a:srgbClr val="00B050"/>
    </a:accent2>
    <a:accent3>
      <a:srgbClr val="3BABFF"/>
    </a:accent3>
    <a:accent4>
      <a:srgbClr val="7030A0"/>
    </a:accent4>
    <a:accent5>
      <a:srgbClr val="A19574"/>
    </a:accent5>
    <a:accent6>
      <a:srgbClr val="C17529"/>
    </a:accent6>
    <a:hlink>
      <a:srgbClr val="F6C781"/>
    </a:hlink>
    <a:folHlink>
      <a:srgbClr val="F2AC44"/>
    </a:folHlink>
  </a:clrScheme>
</a:themeOverride>
</file>

<file path=ppt/theme/themeOverride2.xml><?xml version="1.0" encoding="utf-8"?>
<a:themeOverride xmlns:a="http://schemas.openxmlformats.org/drawingml/2006/main">
  <a:clrScheme name="Custom 1">
    <a:dk1>
      <a:sysClr val="windowText" lastClr="000000"/>
    </a:dk1>
    <a:lt1>
      <a:sysClr val="window" lastClr="FFFFFF"/>
    </a:lt1>
    <a:dk2>
      <a:srgbClr val="D9D5C7"/>
    </a:dk2>
    <a:lt2>
      <a:srgbClr val="FBEEDC"/>
    </a:lt2>
    <a:accent1>
      <a:srgbClr val="F3BE60"/>
    </a:accent1>
    <a:accent2>
      <a:srgbClr val="00B050"/>
    </a:accent2>
    <a:accent3>
      <a:srgbClr val="3BABFF"/>
    </a:accent3>
    <a:accent4>
      <a:srgbClr val="7030A0"/>
    </a:accent4>
    <a:accent5>
      <a:srgbClr val="A19574"/>
    </a:accent5>
    <a:accent6>
      <a:srgbClr val="C17529"/>
    </a:accent6>
    <a:hlink>
      <a:srgbClr val="F6C781"/>
    </a:hlink>
    <a:folHlink>
      <a:srgbClr val="F2AC44"/>
    </a:folHlink>
  </a:clrScheme>
</a:themeOverride>
</file>

<file path=ppt/theme/themeOverride3.xml><?xml version="1.0" encoding="utf-8"?>
<a:themeOverride xmlns:a="http://schemas.openxmlformats.org/drawingml/2006/main">
  <a:clrScheme name="Custom 1">
    <a:dk1>
      <a:sysClr val="windowText" lastClr="000000"/>
    </a:dk1>
    <a:lt1>
      <a:sysClr val="window" lastClr="FFFFFF"/>
    </a:lt1>
    <a:dk2>
      <a:srgbClr val="D9D5C7"/>
    </a:dk2>
    <a:lt2>
      <a:srgbClr val="FBEEDC"/>
    </a:lt2>
    <a:accent1>
      <a:srgbClr val="F3BE60"/>
    </a:accent1>
    <a:accent2>
      <a:srgbClr val="00B050"/>
    </a:accent2>
    <a:accent3>
      <a:srgbClr val="3BABFF"/>
    </a:accent3>
    <a:accent4>
      <a:srgbClr val="7030A0"/>
    </a:accent4>
    <a:accent5>
      <a:srgbClr val="A19574"/>
    </a:accent5>
    <a:accent6>
      <a:srgbClr val="C17529"/>
    </a:accent6>
    <a:hlink>
      <a:srgbClr val="F6C781"/>
    </a:hlink>
    <a:folHlink>
      <a:srgbClr val="F2AC4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7296</TotalTime>
  <Words>1231</Words>
  <Application>Microsoft Office PowerPoint</Application>
  <PresentationFormat>Custom</PresentationFormat>
  <Paragraphs>290</Paragraphs>
  <Slides>35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Consolas</vt:lpstr>
      <vt:lpstr>Wingdings</vt:lpstr>
      <vt:lpstr>Wingdings 2</vt:lpstr>
      <vt:lpstr>SoftUni 16x9</vt:lpstr>
      <vt:lpstr>ASP.NET Core Razor Engine</vt:lpstr>
      <vt:lpstr>Table of Contents</vt:lpstr>
      <vt:lpstr>Questions</vt:lpstr>
      <vt:lpstr>Advanced Syntax</vt:lpstr>
      <vt:lpstr>Models</vt:lpstr>
      <vt:lpstr>Dependency Injection</vt:lpstr>
      <vt:lpstr>ViewBag</vt:lpstr>
      <vt:lpstr>ViewData</vt:lpstr>
      <vt:lpstr>TempData</vt:lpstr>
      <vt:lpstr>HttpContext</vt:lpstr>
      <vt:lpstr>Controls/Helpers</vt:lpstr>
      <vt:lpstr>View Helpers</vt:lpstr>
      <vt:lpstr>Tag Helpers</vt:lpstr>
      <vt:lpstr>Common HTML Helpers</vt:lpstr>
      <vt:lpstr>Other HTML Form Helpers </vt:lpstr>
      <vt:lpstr>Custom Helpers</vt:lpstr>
      <vt:lpstr>Model Binding &amp; Data Validation</vt:lpstr>
      <vt:lpstr>Getting Data from Request</vt:lpstr>
      <vt:lpstr>Custom Model Binding Behavior</vt:lpstr>
      <vt:lpstr>Validation with Annotations </vt:lpstr>
      <vt:lpstr>Data Validation Attributes</vt:lpstr>
      <vt:lpstr>Custom Validation</vt:lpstr>
      <vt:lpstr>Validating Model – Controller</vt:lpstr>
      <vt:lpstr>Validating Model – View</vt:lpstr>
      <vt:lpstr>Class-Level Model Validation</vt:lpstr>
      <vt:lpstr>Other Annotations</vt:lpstr>
      <vt:lpstr>Display / Edit Annotations </vt:lpstr>
      <vt:lpstr>View Components</vt:lpstr>
      <vt:lpstr>Layouts</vt:lpstr>
      <vt:lpstr>Partial Views</vt:lpstr>
      <vt:lpstr>Component Views</vt:lpstr>
      <vt:lpstr>Summary</vt:lpstr>
      <vt:lpstr>C# MVC Frameworks – Course Overview</vt:lpstr>
      <vt:lpstr>License</vt:lpstr>
      <vt:lpstr>Trainings @ Software University (SoftUni)</vt:lpstr>
    </vt:vector>
  </TitlesOfParts>
  <Manager>Svetlin Nakov</Manager>
  <Company>Software University (SoftUni)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Web Development Basics - State Management</dc:title>
  <dc:subject>Java, Bootstrap, Cookies, Sessions</dc:subject>
  <dc:creator>Software University Foundation</dc:creator>
  <cp:keywords>Java, Bootstrap, Cookies, Sessions</cp:keywords>
  <dc:description>https://softuni.bg/courses/java-web-development-basics</dc:description>
  <cp:lastModifiedBy>Потребител на Windows</cp:lastModifiedBy>
  <cp:revision>304</cp:revision>
  <dcterms:created xsi:type="dcterms:W3CDTF">2014-01-02T17:00:34Z</dcterms:created>
  <dcterms:modified xsi:type="dcterms:W3CDTF">2017-11-07T01:17:26Z</dcterms:modified>
  <cp:category>Java, Bootstrap, Cookies, Sessions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